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handoutMasterIdLst>
    <p:handoutMasterId r:id="rId20"/>
  </p:handoutMasterIdLst>
  <p:sldIdLst>
    <p:sldId id="257" r:id="rId2"/>
    <p:sldId id="260" r:id="rId3"/>
    <p:sldId id="291" r:id="rId4"/>
    <p:sldId id="261" r:id="rId5"/>
    <p:sldId id="262" r:id="rId6"/>
    <p:sldId id="289" r:id="rId7"/>
    <p:sldId id="264" r:id="rId8"/>
    <p:sldId id="265" r:id="rId9"/>
    <p:sldId id="267" r:id="rId10"/>
    <p:sldId id="268" r:id="rId11"/>
    <p:sldId id="288" r:id="rId12"/>
    <p:sldId id="270" r:id="rId13"/>
    <p:sldId id="271" r:id="rId14"/>
    <p:sldId id="272" r:id="rId15"/>
    <p:sldId id="274" r:id="rId16"/>
    <p:sldId id="280" r:id="rId17"/>
    <p:sldId id="293" r:id="rId18"/>
  </p:sldIdLst>
  <p:sldSz cx="12195175" cy="6858000"/>
  <p:notesSz cx="6797675" cy="9926638"/>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505E3EF-67EA-436B-97B2-0124C06EBD24}" styleName="Vidējs stils 4 - izcēlum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Vidējs stils 4 - izcēlum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5FD0F851-EC5A-4D38-B0AD-8093EC10F338}" styleName="Gaišs stils 1 - izcēlums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08" y="222"/>
      </p:cViewPr>
      <p:guideLst>
        <p:guide orient="horz" pos="2160"/>
        <p:guide pos="384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r>
              <a:rPr lang="lv-LV" sz="1800" i="1" dirty="0">
                <a:solidFill>
                  <a:srgbClr val="7030A0"/>
                </a:solidFill>
                <a:latin typeface="Times New Roman" panose="02020603050405020304" pitchFamily="18" charset="0"/>
                <a:cs typeface="Times New Roman" panose="02020603050405020304" pitchFamily="18" charset="0"/>
              </a:rPr>
              <a:t>Pieņemto lēmumu un procesuālo darbību skaits Balvu novada Bāriņtiesā 2018.gadā </a:t>
            </a:r>
            <a:endParaRPr lang="lv-LV" sz="1800" i="1" dirty="0" smtClean="0">
              <a:solidFill>
                <a:srgbClr val="7030A0"/>
              </a:solidFill>
              <a:latin typeface="Times New Roman" panose="02020603050405020304" pitchFamily="18" charset="0"/>
              <a:cs typeface="Times New Roman" panose="02020603050405020304" pitchFamily="18" charset="0"/>
            </a:endParaRPr>
          </a:p>
          <a:p>
            <a:pPr>
              <a:defRPr/>
            </a:pPr>
            <a:r>
              <a:rPr lang="lv-LV" sz="1800" i="1" dirty="0" smtClean="0">
                <a:solidFill>
                  <a:srgbClr val="7030A0"/>
                </a:solidFill>
                <a:latin typeface="Times New Roman" panose="02020603050405020304" pitchFamily="18" charset="0"/>
                <a:cs typeface="Times New Roman" panose="02020603050405020304" pitchFamily="18" charset="0"/>
              </a:rPr>
              <a:t>(</a:t>
            </a:r>
            <a:r>
              <a:rPr lang="lv-LV" sz="1800" i="1" dirty="0">
                <a:solidFill>
                  <a:srgbClr val="7030A0"/>
                </a:solidFill>
                <a:latin typeface="Times New Roman" panose="02020603050405020304" pitchFamily="18" charset="0"/>
                <a:cs typeface="Times New Roman" panose="02020603050405020304" pitchFamily="18" charset="0"/>
              </a:rPr>
              <a:t>divu gadu salīdzinājums)</a:t>
            </a:r>
          </a:p>
        </c:rich>
      </c:tx>
      <c:layout>
        <c:manualLayout>
          <c:xMode val="edge"/>
          <c:yMode val="edge"/>
          <c:x val="0.13566666666666666"/>
          <c:y val="2.7777777777777776E-2"/>
        </c:manualLayout>
      </c:layout>
      <c:overlay val="0"/>
      <c:spPr>
        <a:noFill/>
        <a:ln>
          <a:noFill/>
        </a:ln>
        <a:effectLst/>
      </c:spPr>
      <c:txPr>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endParaRPr lang="lv-LV"/>
        </a:p>
      </c:txPr>
    </c:title>
    <c:autoTitleDeleted val="0"/>
    <c:plotArea>
      <c:layout/>
      <c:barChart>
        <c:barDir val="col"/>
        <c:grouping val="clustered"/>
        <c:varyColors val="0"/>
        <c:ser>
          <c:idx val="0"/>
          <c:order val="0"/>
          <c:tx>
            <c:strRef>
              <c:f>Sheet1!$A$29</c:f>
              <c:strCache>
                <c:ptCount val="1"/>
                <c:pt idx="0">
                  <c:v>pieņemto lēmumu skaits</c:v>
                </c:pt>
              </c:strCache>
            </c:strRef>
          </c:tx>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numRef>
              <c:f>Sheet1!$B$28:$C$28</c:f>
              <c:numCache>
                <c:formatCode>General</c:formatCode>
                <c:ptCount val="2"/>
                <c:pt idx="0">
                  <c:v>2018</c:v>
                </c:pt>
                <c:pt idx="1">
                  <c:v>2017</c:v>
                </c:pt>
              </c:numCache>
            </c:numRef>
          </c:cat>
          <c:val>
            <c:numRef>
              <c:f>Sheet1!$B$29:$C$29</c:f>
              <c:numCache>
                <c:formatCode>General</c:formatCode>
                <c:ptCount val="2"/>
                <c:pt idx="0">
                  <c:v>173</c:v>
                </c:pt>
                <c:pt idx="1">
                  <c:v>166</c:v>
                </c:pt>
              </c:numCache>
            </c:numRef>
          </c:val>
        </c:ser>
        <c:ser>
          <c:idx val="1"/>
          <c:order val="1"/>
          <c:tx>
            <c:strRef>
              <c:f>Sheet1!$A$30</c:f>
              <c:strCache>
                <c:ptCount val="1"/>
                <c:pt idx="0">
                  <c:v>procesuālās darbības</c:v>
                </c:pt>
              </c:strCache>
            </c:strRef>
          </c:tx>
          <c:spPr>
            <a:pattFill prst="narHorz">
              <a:fgClr>
                <a:schemeClr val="accent2"/>
              </a:fgClr>
              <a:bgClr>
                <a:schemeClr val="accent2">
                  <a:lumMod val="20000"/>
                  <a:lumOff val="80000"/>
                </a:schemeClr>
              </a:bgClr>
            </a:pattFill>
            <a:ln>
              <a:noFill/>
            </a:ln>
            <a:effectLst>
              <a:innerShdw blurRad="114300">
                <a:schemeClr val="accent2"/>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numRef>
              <c:f>Sheet1!$B$28:$C$28</c:f>
              <c:numCache>
                <c:formatCode>General</c:formatCode>
                <c:ptCount val="2"/>
                <c:pt idx="0">
                  <c:v>2018</c:v>
                </c:pt>
                <c:pt idx="1">
                  <c:v>2017</c:v>
                </c:pt>
              </c:numCache>
            </c:numRef>
          </c:cat>
          <c:val>
            <c:numRef>
              <c:f>Sheet1!$B$30:$C$30</c:f>
              <c:numCache>
                <c:formatCode>General</c:formatCode>
                <c:ptCount val="2"/>
                <c:pt idx="0">
                  <c:v>3280</c:v>
                </c:pt>
                <c:pt idx="1">
                  <c:v>2029</c:v>
                </c:pt>
              </c:numCache>
            </c:numRef>
          </c:val>
        </c:ser>
        <c:dLbls>
          <c:dLblPos val="inEnd"/>
          <c:showLegendKey val="0"/>
          <c:showVal val="1"/>
          <c:showCatName val="0"/>
          <c:showSerName val="0"/>
          <c:showPercent val="0"/>
          <c:showBubbleSize val="0"/>
        </c:dLbls>
        <c:gapWidth val="164"/>
        <c:overlap val="-22"/>
        <c:axId val="162570600"/>
        <c:axId val="162570992"/>
      </c:barChart>
      <c:catAx>
        <c:axId val="162570600"/>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crossAx val="162570992"/>
        <c:crosses val="autoZero"/>
        <c:auto val="1"/>
        <c:lblAlgn val="ctr"/>
        <c:lblOffset val="100"/>
        <c:noMultiLvlLbl val="0"/>
      </c:catAx>
      <c:valAx>
        <c:axId val="162570992"/>
        <c:scaling>
          <c:orientation val="minMax"/>
        </c:scaling>
        <c:delete val="1"/>
        <c:axPos val="l"/>
        <c:numFmt formatCode="General" sourceLinked="1"/>
        <c:majorTickMark val="none"/>
        <c:minorTickMark val="none"/>
        <c:tickLblPos val="nextTo"/>
        <c:crossAx val="162570600"/>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all" spc="150" baseline="0">
                <a:solidFill>
                  <a:schemeClr val="tx1">
                    <a:lumMod val="50000"/>
                    <a:lumOff val="50000"/>
                  </a:schemeClr>
                </a:solidFill>
                <a:latin typeface="+mn-lt"/>
                <a:ea typeface="+mn-ea"/>
                <a:cs typeface="+mn-cs"/>
              </a:defRPr>
            </a:pPr>
            <a:r>
              <a:rPr lang="lv-LV" sz="2000" dirty="0">
                <a:latin typeface="Times New Roman" panose="02020603050405020304" pitchFamily="18" charset="0"/>
                <a:cs typeface="Times New Roman" panose="02020603050405020304" pitchFamily="18" charset="0"/>
              </a:rPr>
              <a:t>Dokumentu aprite Balvu novada Bāriņtiesā </a:t>
            </a:r>
            <a:r>
              <a:rPr lang="lv-LV" sz="2000" dirty="0" smtClean="0">
                <a:latin typeface="Times New Roman" panose="02020603050405020304" pitchFamily="18" charset="0"/>
                <a:cs typeface="Times New Roman" panose="02020603050405020304" pitchFamily="18" charset="0"/>
              </a:rPr>
              <a:t>2017.gadā </a:t>
            </a:r>
            <a:r>
              <a:rPr lang="lv-LV" sz="2000" dirty="0">
                <a:latin typeface="Times New Roman" panose="02020603050405020304" pitchFamily="18" charset="0"/>
                <a:cs typeface="Times New Roman" panose="02020603050405020304" pitchFamily="18" charset="0"/>
              </a:rPr>
              <a:t>(divu gadu salīdzinājums</a:t>
            </a:r>
            <a:r>
              <a:rPr lang="lv-LV" sz="2000" dirty="0"/>
              <a:t>)</a:t>
            </a:r>
          </a:p>
        </c:rich>
      </c:tx>
      <c:layout/>
      <c:overlay val="0"/>
      <c:spPr>
        <a:noFill/>
        <a:ln>
          <a:noFill/>
        </a:ln>
        <a:effectLst/>
      </c:spPr>
      <c:txPr>
        <a:bodyPr rot="0" spcFirstLastPara="1" vertOverflow="ellipsis" vert="horz" wrap="square" anchor="ctr" anchorCtr="1"/>
        <a:lstStyle/>
        <a:p>
          <a:pPr>
            <a:defRPr sz="1800" b="1" i="0" u="none" strike="noStrike" kern="1200" cap="all" spc="150" baseline="0">
              <a:solidFill>
                <a:schemeClr val="tx1">
                  <a:lumMod val="50000"/>
                  <a:lumOff val="50000"/>
                </a:schemeClr>
              </a:solidFill>
              <a:latin typeface="+mn-lt"/>
              <a:ea typeface="+mn-ea"/>
              <a:cs typeface="+mn-cs"/>
            </a:defRPr>
          </a:pPr>
          <a:endParaRPr lang="lv-LV"/>
        </a:p>
      </c:txPr>
    </c:title>
    <c:autoTitleDeleted val="0"/>
    <c:plotArea>
      <c:layout>
        <c:manualLayout>
          <c:layoutTarget val="inner"/>
          <c:xMode val="edge"/>
          <c:yMode val="edge"/>
          <c:x val="1.972551295470094E-2"/>
          <c:y val="0.20984861501176871"/>
          <c:w val="0.97447286558803403"/>
          <c:h val="0.73664586363789042"/>
        </c:manualLayout>
      </c:layout>
      <c:barChart>
        <c:barDir val="col"/>
        <c:grouping val="clustered"/>
        <c:varyColors val="0"/>
        <c:dLbls>
          <c:showLegendKey val="0"/>
          <c:showVal val="1"/>
          <c:showCatName val="0"/>
          <c:showSerName val="0"/>
          <c:showPercent val="0"/>
          <c:showBubbleSize val="0"/>
        </c:dLbls>
        <c:gapWidth val="164"/>
        <c:overlap val="-22"/>
        <c:axId val="162571776"/>
        <c:axId val="162572168"/>
      </c:barChart>
      <c:catAx>
        <c:axId val="162571776"/>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lv-LV"/>
          </a:p>
        </c:txPr>
        <c:crossAx val="162572168"/>
        <c:crosses val="autoZero"/>
        <c:auto val="1"/>
        <c:lblAlgn val="ctr"/>
        <c:lblOffset val="100"/>
        <c:noMultiLvlLbl val="0"/>
      </c:catAx>
      <c:valAx>
        <c:axId val="162572168"/>
        <c:scaling>
          <c:orientation val="minMax"/>
        </c:scaling>
        <c:delete val="1"/>
        <c:axPos val="l"/>
        <c:numFmt formatCode="General" sourceLinked="1"/>
        <c:majorTickMark val="none"/>
        <c:minorTickMark val="none"/>
        <c:tickLblPos val="none"/>
        <c:crossAx val="162571776"/>
        <c:crosses val="autoZero"/>
        <c:crossBetween val="between"/>
      </c:valAx>
      <c:spPr>
        <a:noFill/>
        <a:ln w="25400">
          <a:noFill/>
        </a:ln>
        <a:effectLst/>
      </c:spPr>
    </c:plotArea>
    <c:legend>
      <c:legendPos val="t"/>
      <c:layout>
        <c:manualLayout>
          <c:xMode val="edge"/>
          <c:yMode val="edge"/>
          <c:x val="0.27044363491775769"/>
          <c:y val="0.13940359985841369"/>
          <c:w val="0.4567919902174612"/>
          <c:h val="4.3784540735783882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lv-LV" i="1" dirty="0">
                <a:solidFill>
                  <a:srgbClr val="7030A0"/>
                </a:solidFill>
              </a:rPr>
              <a:t>Dokumentu aprite Balvu novada Bāriņtiesā 2018.gadā </a:t>
            </a:r>
            <a:endParaRPr lang="lv-LV" i="1" dirty="0" smtClean="0">
              <a:solidFill>
                <a:srgbClr val="7030A0"/>
              </a:solidFill>
            </a:endParaRPr>
          </a:p>
          <a:p>
            <a:pPr>
              <a:defRPr/>
            </a:pPr>
            <a:r>
              <a:rPr lang="lv-LV" i="1" dirty="0" smtClean="0">
                <a:solidFill>
                  <a:srgbClr val="7030A0"/>
                </a:solidFill>
              </a:rPr>
              <a:t>(</a:t>
            </a:r>
            <a:r>
              <a:rPr lang="lv-LV" i="1" dirty="0">
                <a:solidFill>
                  <a:srgbClr val="7030A0"/>
                </a:solidFill>
              </a:rPr>
              <a:t>divu gadu salīdzinājumā)</a:t>
            </a:r>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lv-LV"/>
        </a:p>
      </c:txPr>
    </c:title>
    <c:autoTitleDeleted val="0"/>
    <c:plotArea>
      <c:layout/>
      <c:barChart>
        <c:barDir val="col"/>
        <c:grouping val="clustered"/>
        <c:varyColors val="0"/>
        <c:ser>
          <c:idx val="0"/>
          <c:order val="0"/>
          <c:tx>
            <c:strRef>
              <c:f>Sheet1!$B$2</c:f>
              <c:strCache>
                <c:ptCount val="1"/>
                <c:pt idx="0">
                  <c:v>2018.</c:v>
                </c:pt>
              </c:strCache>
            </c:strRef>
          </c:tx>
          <c:spPr>
            <a:solidFill>
              <a:schemeClr val="accent1">
                <a:alpha val="85000"/>
              </a:schemeClr>
            </a:solidFill>
            <a:ln w="9525" cap="flat" cmpd="sng" algn="ctr">
              <a:solidFill>
                <a:schemeClr val="lt1">
                  <a:alpha val="50000"/>
                </a:schemeClr>
              </a:solidFill>
              <a:round/>
            </a:ln>
            <a:effectLst/>
          </c:spPr>
          <c:invertIfNegative val="0"/>
          <c:dLbls>
            <c:dLbl>
              <c:idx val="0"/>
              <c:layout/>
              <c:tx>
                <c:rich>
                  <a:bodyPr/>
                  <a:lstStyle/>
                  <a:p>
                    <a:r>
                      <a:rPr lang="en-US" smtClean="0"/>
                      <a:t>1995</a:t>
                    </a:r>
                    <a:endParaRPr lang="en-US" dirty="0"/>
                  </a:p>
                </c:rich>
              </c:tx>
              <c:dLblPos val="inEnd"/>
              <c:showLegendKey val="0"/>
              <c:showVal val="1"/>
              <c:showCatName val="0"/>
              <c:showSerName val="0"/>
              <c:showPercent val="0"/>
              <c:showBubbleSize val="0"/>
              <c:extLst>
                <c:ext xmlns:c15="http://schemas.microsoft.com/office/drawing/2012/chart" uri="{CE6537A1-D6FC-4f65-9D91-7224C49458BB}">
                  <c15:layout/>
                </c:ext>
              </c:extLst>
            </c:dLbl>
            <c:dLbl>
              <c:idx val="1"/>
              <c:layout/>
              <c:tx>
                <c:rich>
                  <a:bodyPr/>
                  <a:lstStyle/>
                  <a:p>
                    <a:r>
                      <a:rPr lang="en-US" smtClean="0"/>
                      <a:t>1330</a:t>
                    </a:r>
                    <a:endParaRPr lang="en-US"/>
                  </a:p>
                </c:rich>
              </c:tx>
              <c:dLblPos val="inEnd"/>
              <c:showLegendKey val="0"/>
              <c:showVal val="1"/>
              <c:showCatName val="0"/>
              <c:showSerName val="0"/>
              <c:showPercent val="0"/>
              <c:showBubbleSize val="0"/>
              <c:extLst>
                <c:ext xmlns:c15="http://schemas.microsoft.com/office/drawing/2012/chart" uri="{CE6537A1-D6FC-4f65-9D91-7224C49458BB}">
                  <c15:layout/>
                </c:ext>
              </c:extLst>
            </c:dLbl>
            <c:dLbl>
              <c:idx val="2"/>
              <c:layout/>
              <c:tx>
                <c:rich>
                  <a:bodyPr/>
                  <a:lstStyle/>
                  <a:p>
                    <a:r>
                      <a:rPr lang="en-US" smtClean="0"/>
                      <a:t>268</a:t>
                    </a:r>
                    <a:endParaRPr lang="en-US" dirty="0"/>
                  </a:p>
                </c:rich>
              </c:tx>
              <c:dLblPos val="in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Sheet1!$A$3:$A$5</c:f>
              <c:strCache>
                <c:ptCount val="3"/>
                <c:pt idx="0">
                  <c:v>nosūtītie dokumenti</c:v>
                </c:pt>
                <c:pt idx="1">
                  <c:v>saņemtie dokumenti</c:v>
                </c:pt>
                <c:pt idx="2">
                  <c:v>iesniegumi</c:v>
                </c:pt>
              </c:strCache>
            </c:strRef>
          </c:cat>
          <c:val>
            <c:numRef>
              <c:f>Sheet1!$B$3:$B$5</c:f>
              <c:numCache>
                <c:formatCode>General</c:formatCode>
                <c:ptCount val="3"/>
                <c:pt idx="0">
                  <c:v>1995</c:v>
                </c:pt>
                <c:pt idx="1">
                  <c:v>1330</c:v>
                </c:pt>
                <c:pt idx="2">
                  <c:v>268</c:v>
                </c:pt>
              </c:numCache>
            </c:numRef>
          </c:val>
        </c:ser>
        <c:ser>
          <c:idx val="1"/>
          <c:order val="1"/>
          <c:tx>
            <c:strRef>
              <c:f>Sheet1!$C$2</c:f>
              <c:strCache>
                <c:ptCount val="1"/>
                <c:pt idx="0">
                  <c:v>2017.</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Sheet1!$A$3:$A$5</c:f>
              <c:strCache>
                <c:ptCount val="3"/>
                <c:pt idx="0">
                  <c:v>nosūtītie dokumenti</c:v>
                </c:pt>
                <c:pt idx="1">
                  <c:v>saņemtie dokumenti</c:v>
                </c:pt>
                <c:pt idx="2">
                  <c:v>iesniegumi</c:v>
                </c:pt>
              </c:strCache>
            </c:strRef>
          </c:cat>
          <c:val>
            <c:numRef>
              <c:f>Sheet1!$C$3:$C$5</c:f>
              <c:numCache>
                <c:formatCode>General</c:formatCode>
                <c:ptCount val="3"/>
                <c:pt idx="0">
                  <c:v>1661</c:v>
                </c:pt>
                <c:pt idx="1">
                  <c:v>999</c:v>
                </c:pt>
                <c:pt idx="2">
                  <c:v>304</c:v>
                </c:pt>
              </c:numCache>
            </c:numRef>
          </c:val>
        </c:ser>
        <c:dLbls>
          <c:dLblPos val="inEnd"/>
          <c:showLegendKey val="0"/>
          <c:showVal val="1"/>
          <c:showCatName val="0"/>
          <c:showSerName val="0"/>
          <c:showPercent val="0"/>
          <c:showBubbleSize val="0"/>
        </c:dLbls>
        <c:gapWidth val="65"/>
        <c:axId val="162572952"/>
        <c:axId val="162573344"/>
      </c:barChart>
      <c:catAx>
        <c:axId val="162572952"/>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lv-LV"/>
          </a:p>
        </c:txPr>
        <c:crossAx val="162573344"/>
        <c:crosses val="autoZero"/>
        <c:auto val="1"/>
        <c:lblAlgn val="ctr"/>
        <c:lblOffset val="100"/>
        <c:noMultiLvlLbl val="0"/>
      </c:catAx>
      <c:valAx>
        <c:axId val="162573344"/>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minorTickMark val="none"/>
        <c:tickLblPos val="nextTo"/>
        <c:crossAx val="162572952"/>
        <c:crosses val="autoZero"/>
        <c:crossBetween val="between"/>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lv-LV"/>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lv-LV"/>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0"/>
    </mc:Choice>
    <mc:Fallback>
      <c:style val="30"/>
    </mc:Fallback>
  </mc:AlternateContent>
  <c:chart>
    <c:autoTitleDeleted val="1"/>
    <c:plotArea>
      <c:layout/>
      <c:barChart>
        <c:barDir val="col"/>
        <c:grouping val="clustered"/>
        <c:varyColors val="0"/>
        <c:dLbls>
          <c:showLegendKey val="0"/>
          <c:showVal val="1"/>
          <c:showCatName val="0"/>
          <c:showSerName val="0"/>
          <c:showPercent val="0"/>
          <c:showBubbleSize val="0"/>
        </c:dLbls>
        <c:gapWidth val="150"/>
        <c:overlap val="-25"/>
        <c:axId val="189007592"/>
        <c:axId val="189007984"/>
      </c:barChart>
      <c:catAx>
        <c:axId val="189007592"/>
        <c:scaling>
          <c:orientation val="minMax"/>
        </c:scaling>
        <c:delete val="0"/>
        <c:axPos val="b"/>
        <c:numFmt formatCode="General" sourceLinked="1"/>
        <c:majorTickMark val="none"/>
        <c:minorTickMark val="none"/>
        <c:tickLblPos val="nextTo"/>
        <c:txPr>
          <a:bodyPr/>
          <a:lstStyle/>
          <a:p>
            <a:pPr>
              <a:defRPr sz="2000" b="1"/>
            </a:pPr>
            <a:endParaRPr lang="lv-LV"/>
          </a:p>
        </c:txPr>
        <c:crossAx val="189007984"/>
        <c:crosses val="autoZero"/>
        <c:auto val="1"/>
        <c:lblAlgn val="ctr"/>
        <c:lblOffset val="100"/>
        <c:noMultiLvlLbl val="0"/>
      </c:catAx>
      <c:valAx>
        <c:axId val="189007984"/>
        <c:scaling>
          <c:orientation val="minMax"/>
        </c:scaling>
        <c:delete val="1"/>
        <c:axPos val="l"/>
        <c:numFmt formatCode="General" sourceLinked="1"/>
        <c:majorTickMark val="none"/>
        <c:minorTickMark val="none"/>
        <c:tickLblPos val="none"/>
        <c:crossAx val="189007592"/>
        <c:crosses val="autoZero"/>
        <c:crossBetween val="between"/>
      </c:valAx>
      <c:spPr>
        <a:noFill/>
        <a:ln w="25400">
          <a:noFill/>
        </a:ln>
        <a:effectLst>
          <a:glow rad="228600">
            <a:schemeClr val="accent6">
              <a:satMod val="175000"/>
              <a:alpha val="40000"/>
            </a:schemeClr>
          </a:glow>
          <a:innerShdw blurRad="63500" dist="50800" dir="16200000">
            <a:prstClr val="black">
              <a:alpha val="50000"/>
            </a:prstClr>
          </a:innerShdw>
        </a:effectLst>
      </c:spPr>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0.19633255633255631"/>
          <c:w val="1"/>
          <c:h val="0.63902697477500625"/>
        </c:manualLayout>
      </c:layout>
      <c:bar3DChart>
        <c:barDir val="col"/>
        <c:grouping val="clustered"/>
        <c:varyColors val="0"/>
        <c:dLbls>
          <c:showLegendKey val="0"/>
          <c:showVal val="1"/>
          <c:showCatName val="0"/>
          <c:showSerName val="0"/>
          <c:showPercent val="0"/>
          <c:showBubbleSize val="0"/>
        </c:dLbls>
        <c:gapWidth val="150"/>
        <c:shape val="box"/>
        <c:axId val="189008768"/>
        <c:axId val="189009160"/>
        <c:axId val="0"/>
      </c:bar3DChart>
      <c:catAx>
        <c:axId val="189008768"/>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lv-LV"/>
          </a:p>
        </c:txPr>
        <c:crossAx val="189009160"/>
        <c:crosses val="autoZero"/>
        <c:auto val="1"/>
        <c:lblAlgn val="ctr"/>
        <c:lblOffset val="100"/>
        <c:noMultiLvlLbl val="0"/>
      </c:catAx>
      <c:valAx>
        <c:axId val="189009160"/>
        <c:scaling>
          <c:orientation val="minMax"/>
        </c:scaling>
        <c:delete val="1"/>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one"/>
        <c:crossAx val="18900876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2"/>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0"/>
    </mc:Choice>
    <mc:Fallback>
      <c:style val="30"/>
    </mc:Fallback>
  </mc:AlternateContent>
  <c:chart>
    <c:autoTitleDeleted val="1"/>
    <c:plotArea>
      <c:layout/>
      <c:barChart>
        <c:barDir val="col"/>
        <c:grouping val="clustered"/>
        <c:varyColors val="0"/>
        <c:dLbls>
          <c:showLegendKey val="0"/>
          <c:showVal val="1"/>
          <c:showCatName val="0"/>
          <c:showSerName val="0"/>
          <c:showPercent val="0"/>
          <c:showBubbleSize val="0"/>
        </c:dLbls>
        <c:gapWidth val="150"/>
        <c:overlap val="-25"/>
        <c:axId val="189009944"/>
        <c:axId val="189010336"/>
      </c:barChart>
      <c:catAx>
        <c:axId val="189009944"/>
        <c:scaling>
          <c:orientation val="minMax"/>
        </c:scaling>
        <c:delete val="0"/>
        <c:axPos val="b"/>
        <c:numFmt formatCode="General" sourceLinked="1"/>
        <c:majorTickMark val="none"/>
        <c:minorTickMark val="none"/>
        <c:tickLblPos val="nextTo"/>
        <c:txPr>
          <a:bodyPr/>
          <a:lstStyle/>
          <a:p>
            <a:pPr>
              <a:defRPr sz="2000" b="1"/>
            </a:pPr>
            <a:endParaRPr lang="lv-LV"/>
          </a:p>
        </c:txPr>
        <c:crossAx val="189010336"/>
        <c:crosses val="autoZero"/>
        <c:auto val="1"/>
        <c:lblAlgn val="ctr"/>
        <c:lblOffset val="100"/>
        <c:noMultiLvlLbl val="0"/>
      </c:catAx>
      <c:valAx>
        <c:axId val="189010336"/>
        <c:scaling>
          <c:orientation val="minMax"/>
        </c:scaling>
        <c:delete val="1"/>
        <c:axPos val="l"/>
        <c:numFmt formatCode="General" sourceLinked="1"/>
        <c:majorTickMark val="none"/>
        <c:minorTickMark val="none"/>
        <c:tickLblPos val="none"/>
        <c:crossAx val="189009944"/>
        <c:crosses val="autoZero"/>
        <c:crossBetween val="between"/>
      </c:valAx>
      <c:spPr>
        <a:noFill/>
        <a:ln w="25400">
          <a:noFill/>
        </a:ln>
        <a:effectLst>
          <a:glow rad="228600">
            <a:schemeClr val="accent6">
              <a:satMod val="175000"/>
              <a:alpha val="40000"/>
            </a:schemeClr>
          </a:glow>
          <a:innerShdw blurRad="63500" dist="50800" dir="16200000">
            <a:prstClr val="black">
              <a:alpha val="50000"/>
            </a:prstClr>
          </a:innerShdw>
        </a:effectLst>
      </c:spPr>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0"/>
    </mc:Choice>
    <mc:Fallback>
      <c:style val="30"/>
    </mc:Fallback>
  </mc:AlternateContent>
  <c:chart>
    <c:autoTitleDeleted val="1"/>
    <c:plotArea>
      <c:layout/>
      <c:barChart>
        <c:barDir val="col"/>
        <c:grouping val="clustered"/>
        <c:varyColors val="0"/>
        <c:dLbls>
          <c:showLegendKey val="0"/>
          <c:showVal val="1"/>
          <c:showCatName val="0"/>
          <c:showSerName val="0"/>
          <c:showPercent val="0"/>
          <c:showBubbleSize val="0"/>
        </c:dLbls>
        <c:gapWidth val="150"/>
        <c:overlap val="-25"/>
        <c:axId val="189164984"/>
        <c:axId val="189165376"/>
      </c:barChart>
      <c:catAx>
        <c:axId val="189164984"/>
        <c:scaling>
          <c:orientation val="minMax"/>
        </c:scaling>
        <c:delete val="0"/>
        <c:axPos val="b"/>
        <c:numFmt formatCode="General" sourceLinked="1"/>
        <c:majorTickMark val="none"/>
        <c:minorTickMark val="none"/>
        <c:tickLblPos val="nextTo"/>
        <c:txPr>
          <a:bodyPr/>
          <a:lstStyle/>
          <a:p>
            <a:pPr>
              <a:defRPr sz="2000" b="1"/>
            </a:pPr>
            <a:endParaRPr lang="lv-LV"/>
          </a:p>
        </c:txPr>
        <c:crossAx val="189165376"/>
        <c:crosses val="autoZero"/>
        <c:auto val="1"/>
        <c:lblAlgn val="ctr"/>
        <c:lblOffset val="100"/>
        <c:noMultiLvlLbl val="0"/>
      </c:catAx>
      <c:valAx>
        <c:axId val="189165376"/>
        <c:scaling>
          <c:orientation val="minMax"/>
        </c:scaling>
        <c:delete val="1"/>
        <c:axPos val="l"/>
        <c:numFmt formatCode="General" sourceLinked="1"/>
        <c:majorTickMark val="none"/>
        <c:minorTickMark val="none"/>
        <c:tickLblPos val="none"/>
        <c:crossAx val="189164984"/>
        <c:crosses val="autoZero"/>
        <c:crossBetween val="between"/>
      </c:valAx>
      <c:spPr>
        <a:noFill/>
        <a:ln w="25400">
          <a:noFill/>
        </a:ln>
        <a:effectLst>
          <a:glow rad="228600">
            <a:schemeClr val="accent6">
              <a:satMod val="175000"/>
              <a:alpha val="40000"/>
            </a:schemeClr>
          </a:glow>
          <a:innerShdw blurRad="63500" dist="50800" dir="16200000">
            <a:prstClr val="black">
              <a:alpha val="50000"/>
            </a:prstClr>
          </a:innerShdw>
        </a:effectLst>
      </c:spPr>
    </c:plotArea>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600" dirty="0"/>
              <a:t>Izdarīto</a:t>
            </a:r>
            <a:r>
              <a:rPr lang="lv-LV" sz="1600" baseline="0" dirty="0"/>
              <a:t> apliecinājumu skaits </a:t>
            </a:r>
            <a:r>
              <a:rPr lang="lv-LV" sz="1600" baseline="0" dirty="0" smtClean="0"/>
              <a:t>722, veikto konsultāciju skaits 2100, iekasētā </a:t>
            </a:r>
            <a:r>
              <a:rPr lang="lv-LV" sz="1600" baseline="0" dirty="0"/>
              <a:t>valsts nodeva Balvu novada Bāriņtiesā </a:t>
            </a:r>
            <a:r>
              <a:rPr lang="lv-LV" sz="1600" baseline="0" dirty="0" smtClean="0"/>
              <a:t>2018.gadā</a:t>
            </a:r>
          </a:p>
          <a:p>
            <a:pPr>
              <a:defRPr/>
            </a:pPr>
            <a:r>
              <a:rPr lang="lv-LV" sz="1600" baseline="0" dirty="0" smtClean="0"/>
              <a:t> </a:t>
            </a:r>
            <a:r>
              <a:rPr lang="lv-LV" sz="1600" baseline="0" dirty="0"/>
              <a:t>(divu gadu salīdzinājumā)</a:t>
            </a:r>
            <a:endParaRPr lang="lv-LV" sz="1600" dirty="0"/>
          </a:p>
        </c:rich>
      </c:tx>
      <c:layout>
        <c:manualLayout>
          <c:xMode val="edge"/>
          <c:yMode val="edge"/>
          <c:x val="0.37615966754155733"/>
          <c:y val="2.7777777777777776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manualLayout>
          <c:layoutTarget val="inner"/>
          <c:xMode val="edge"/>
          <c:yMode val="edge"/>
          <c:x val="7.3409060140360985E-2"/>
          <c:y val="0.29144738717847585"/>
          <c:w val="0.9021871683676812"/>
          <c:h val="0.55740360810290668"/>
        </c:manualLayout>
      </c:layout>
      <c:barChart>
        <c:barDir val="col"/>
        <c:grouping val="clustered"/>
        <c:varyColors val="0"/>
        <c:ser>
          <c:idx val="0"/>
          <c:order val="0"/>
          <c:tx>
            <c:strRef>
              <c:f>Sheet1!$B$24</c:f>
              <c:strCache>
                <c:ptCount val="1"/>
                <c:pt idx="0">
                  <c:v>2018</c:v>
                </c:pt>
              </c:strCache>
            </c:strRef>
          </c:tx>
          <c:spPr>
            <a:solidFill>
              <a:schemeClr val="accent1"/>
            </a:solidFill>
            <a:ln>
              <a:noFill/>
            </a:ln>
            <a:effectLst/>
          </c:spPr>
          <c:invertIfNegative val="0"/>
          <c:dLbls>
            <c:dLbl>
              <c:idx val="0"/>
              <c:layout/>
              <c:tx>
                <c:rich>
                  <a:bodyPr/>
                  <a:lstStyle/>
                  <a:p>
                    <a:r>
                      <a:rPr lang="en-US" dirty="0" smtClean="0"/>
                      <a:t>2822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tx>
                <c:rich>
                  <a:bodyPr/>
                  <a:lstStyle/>
                  <a:p>
                    <a:r>
                      <a:rPr lang="en-US" dirty="0" smtClean="0"/>
                      <a:t>6899,47 </a:t>
                    </a:r>
                    <a:r>
                      <a:rPr lang="en-US" i="1" dirty="0" err="1" smtClean="0"/>
                      <a:t>eur</a:t>
                    </a:r>
                    <a:endParaRPr lang="en-US" i="1"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Sheet1!$A$25:$A$26</c:f>
              <c:strCache>
                <c:ptCount val="2"/>
                <c:pt idx="0">
                  <c:v>apliecinātie darījumi un veiktās konsultācijas</c:v>
                </c:pt>
                <c:pt idx="1">
                  <c:v>valsts nodeva EUR</c:v>
                </c:pt>
              </c:strCache>
            </c:strRef>
          </c:cat>
          <c:val>
            <c:numRef>
              <c:f>Sheet1!$B$25:$B$26</c:f>
              <c:numCache>
                <c:formatCode>General</c:formatCode>
                <c:ptCount val="2"/>
                <c:pt idx="0">
                  <c:v>2822</c:v>
                </c:pt>
                <c:pt idx="1">
                  <c:v>6899.47</c:v>
                </c:pt>
              </c:numCache>
            </c:numRef>
          </c:val>
        </c:ser>
        <c:ser>
          <c:idx val="1"/>
          <c:order val="1"/>
          <c:tx>
            <c:strRef>
              <c:f>Sheet1!$C$24</c:f>
              <c:strCache>
                <c:ptCount val="1"/>
                <c:pt idx="0">
                  <c:v>2017</c:v>
                </c:pt>
              </c:strCache>
            </c:strRef>
          </c:tx>
          <c:spPr>
            <a:solidFill>
              <a:schemeClr val="accent2"/>
            </a:solidFill>
            <a:ln>
              <a:noFill/>
            </a:ln>
            <a:effectLst/>
          </c:spPr>
          <c:invertIfNegative val="0"/>
          <c:dLbls>
            <c:dLbl>
              <c:idx val="1"/>
              <c:layout/>
              <c:tx>
                <c:rich>
                  <a:bodyPr/>
                  <a:lstStyle/>
                  <a:p>
                    <a:fld id="{2B5DE45C-166F-4B57-B55F-6E8FFA90E58E}" type="VALUE">
                      <a:rPr lang="en-US" smtClean="0"/>
                      <a:pPr/>
                      <a:t>[VALUE]</a:t>
                    </a:fld>
                    <a:r>
                      <a:rPr lang="en-US" smtClean="0"/>
                      <a:t> </a:t>
                    </a:r>
                    <a:r>
                      <a:rPr lang="en-US" i="1" smtClean="0"/>
                      <a:t>eur</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Sheet1!$A$25:$A$26</c:f>
              <c:strCache>
                <c:ptCount val="2"/>
                <c:pt idx="0">
                  <c:v>apliecinātie darījumi un veiktās konsultācijas</c:v>
                </c:pt>
                <c:pt idx="1">
                  <c:v>valsts nodeva EUR</c:v>
                </c:pt>
              </c:strCache>
            </c:strRef>
          </c:cat>
          <c:val>
            <c:numRef>
              <c:f>Sheet1!$C$25:$C$26</c:f>
              <c:numCache>
                <c:formatCode>General</c:formatCode>
                <c:ptCount val="2"/>
                <c:pt idx="0">
                  <c:v>2649</c:v>
                </c:pt>
                <c:pt idx="1">
                  <c:v>7753.39</c:v>
                </c:pt>
              </c:numCache>
            </c:numRef>
          </c:val>
        </c:ser>
        <c:dLbls>
          <c:showLegendKey val="0"/>
          <c:showVal val="0"/>
          <c:showCatName val="0"/>
          <c:showSerName val="0"/>
          <c:showPercent val="0"/>
          <c:showBubbleSize val="0"/>
        </c:dLbls>
        <c:gapWidth val="219"/>
        <c:overlap val="-27"/>
        <c:axId val="189166160"/>
        <c:axId val="189166552"/>
      </c:barChart>
      <c:catAx>
        <c:axId val="1891661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189166552"/>
        <c:crosses val="autoZero"/>
        <c:auto val="1"/>
        <c:lblAlgn val="ctr"/>
        <c:lblOffset val="100"/>
        <c:noMultiLvlLbl val="0"/>
      </c:catAx>
      <c:valAx>
        <c:axId val="189166552"/>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8916616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3">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3">
  <cs:axisTitle>
    <cs:lnRef idx="0"/>
    <cs:fillRef idx="0"/>
    <cs:effectRef idx="0"/>
    <cs:fontRef idx="minor">
      <a:schemeClr val="tx1">
        <a:lumMod val="65000"/>
        <a:lumOff val="35000"/>
      </a:schemeClr>
    </cs:fontRef>
    <cs:defRPr sz="900"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18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90">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7D99FC-D370-4919-8028-27BB1F4B4A21}"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lv-LV"/>
        </a:p>
      </dgm:t>
    </dgm:pt>
    <dgm:pt modelId="{9497E177-4DA6-48A8-8200-6DBE94DCEFCF}" type="pres">
      <dgm:prSet presAssocID="{627D99FC-D370-4919-8028-27BB1F4B4A21}" presName="hierChild1" presStyleCnt="0">
        <dgm:presLayoutVars>
          <dgm:orgChart val="1"/>
          <dgm:chPref val="1"/>
          <dgm:dir/>
          <dgm:animOne val="branch"/>
          <dgm:animLvl val="lvl"/>
          <dgm:resizeHandles/>
        </dgm:presLayoutVars>
      </dgm:prSet>
      <dgm:spPr/>
      <dgm:t>
        <a:bodyPr/>
        <a:lstStyle/>
        <a:p>
          <a:endParaRPr lang="lv-LV"/>
        </a:p>
      </dgm:t>
    </dgm:pt>
  </dgm:ptLst>
  <dgm:cxnLst>
    <dgm:cxn modelId="{3E3812AF-ADDB-4964-A9E7-041D564E16E4}" type="presOf" srcId="{627D99FC-D370-4919-8028-27BB1F4B4A21}" destId="{9497E177-4DA6-48A8-8200-6DBE94DCEFCF}" srcOrd="0"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6E2DFB0-BF7F-4E70-A259-4A4F691CDDE6}"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lv-LV"/>
        </a:p>
      </dgm:t>
    </dgm:pt>
    <dgm:pt modelId="{BCCF8783-E097-4B81-87F7-F32C89A17AB3}">
      <dgm:prSet phldrT="[Teksts]"/>
      <dgm:spPr/>
      <dgm:t>
        <a:bodyPr/>
        <a:lstStyle/>
        <a:p>
          <a:r>
            <a:rPr lang="lv-LV" dirty="0" smtClean="0"/>
            <a:t>Bāriņtiesas priekšsēdētājs</a:t>
          </a:r>
          <a:endParaRPr lang="lv-LV" dirty="0"/>
        </a:p>
      </dgm:t>
    </dgm:pt>
    <dgm:pt modelId="{25DF8DF8-66DD-4D08-A128-BE9DC42B1F52}" type="parTrans" cxnId="{99C12BBD-1043-461D-AA23-4D87412A5292}">
      <dgm:prSet/>
      <dgm:spPr/>
      <dgm:t>
        <a:bodyPr/>
        <a:lstStyle/>
        <a:p>
          <a:endParaRPr lang="lv-LV"/>
        </a:p>
      </dgm:t>
    </dgm:pt>
    <dgm:pt modelId="{A54DB49A-9BBF-4355-A268-BCAAEE94BAC4}" type="sibTrans" cxnId="{99C12BBD-1043-461D-AA23-4D87412A5292}">
      <dgm:prSet/>
      <dgm:spPr/>
      <dgm:t>
        <a:bodyPr/>
        <a:lstStyle/>
        <a:p>
          <a:endParaRPr lang="lv-LV"/>
        </a:p>
      </dgm:t>
    </dgm:pt>
    <dgm:pt modelId="{C7F5B498-5C85-4B2A-8BD9-70BB0E3FDF76}">
      <dgm:prSet phldrT="[Teksts]"/>
      <dgm:spPr/>
      <dgm:t>
        <a:bodyPr/>
        <a:lstStyle/>
        <a:p>
          <a:r>
            <a:rPr lang="lv-LV" dirty="0" smtClean="0"/>
            <a:t>6 bāriņtiesas locekļi</a:t>
          </a:r>
          <a:endParaRPr lang="lv-LV" dirty="0"/>
        </a:p>
      </dgm:t>
    </dgm:pt>
    <dgm:pt modelId="{637A69A8-F6C7-4FA2-A21D-6A180262FFBF}" type="parTrans" cxnId="{06710366-325A-49B7-903D-219CE2C5CDDB}">
      <dgm:prSet/>
      <dgm:spPr/>
      <dgm:t>
        <a:bodyPr/>
        <a:lstStyle/>
        <a:p>
          <a:endParaRPr lang="lv-LV"/>
        </a:p>
      </dgm:t>
    </dgm:pt>
    <dgm:pt modelId="{DD4D9A7A-56D5-4277-8BA3-00431363ADB1}" type="sibTrans" cxnId="{06710366-325A-49B7-903D-219CE2C5CDDB}">
      <dgm:prSet/>
      <dgm:spPr/>
      <dgm:t>
        <a:bodyPr/>
        <a:lstStyle/>
        <a:p>
          <a:endParaRPr lang="lv-LV"/>
        </a:p>
      </dgm:t>
    </dgm:pt>
    <dgm:pt modelId="{0D1EC894-F1A0-48C9-9266-A0EF4FE6870C}">
      <dgm:prSet phldrT="[Teksts]"/>
      <dgm:spPr/>
      <dgm:t>
        <a:bodyPr/>
        <a:lstStyle/>
        <a:p>
          <a:r>
            <a:rPr lang="lv-LV" dirty="0" smtClean="0"/>
            <a:t>Priekšsēdētāja palīgs(personāldaļa)</a:t>
          </a:r>
          <a:endParaRPr lang="lv-LV" dirty="0"/>
        </a:p>
      </dgm:t>
    </dgm:pt>
    <dgm:pt modelId="{4EF3AF1E-0CA2-4688-8176-FA78A5178D53}" type="parTrans" cxnId="{EF5D7342-F640-40D6-92E4-F08F17D20F9B}">
      <dgm:prSet/>
      <dgm:spPr/>
      <dgm:t>
        <a:bodyPr/>
        <a:lstStyle/>
        <a:p>
          <a:endParaRPr lang="lv-LV"/>
        </a:p>
      </dgm:t>
    </dgm:pt>
    <dgm:pt modelId="{2082C564-0139-4F4D-9A58-FB442ABE53EA}" type="sibTrans" cxnId="{EF5D7342-F640-40D6-92E4-F08F17D20F9B}">
      <dgm:prSet/>
      <dgm:spPr/>
      <dgm:t>
        <a:bodyPr/>
        <a:lstStyle/>
        <a:p>
          <a:endParaRPr lang="lv-LV"/>
        </a:p>
      </dgm:t>
    </dgm:pt>
    <dgm:pt modelId="{88BFA13B-14A4-4DE7-A3C2-34CCD1278BC6}">
      <dgm:prSet phldrT="[Teksts]"/>
      <dgm:spPr/>
      <dgm:t>
        <a:bodyPr/>
        <a:lstStyle/>
        <a:p>
          <a:r>
            <a:rPr lang="lv-LV" dirty="0" smtClean="0"/>
            <a:t>Lietvedis(arhivārs)</a:t>
          </a:r>
          <a:endParaRPr lang="lv-LV" dirty="0"/>
        </a:p>
      </dgm:t>
    </dgm:pt>
    <dgm:pt modelId="{CDD90427-7BBC-4A1B-8596-00555A8E2647}" type="parTrans" cxnId="{CC2ACC0B-082B-44C6-A903-B4195A0BB630}">
      <dgm:prSet/>
      <dgm:spPr/>
      <dgm:t>
        <a:bodyPr/>
        <a:lstStyle/>
        <a:p>
          <a:endParaRPr lang="lv-LV"/>
        </a:p>
      </dgm:t>
    </dgm:pt>
    <dgm:pt modelId="{53C20FB9-6762-4004-BB44-B973E3A614B2}" type="sibTrans" cxnId="{CC2ACC0B-082B-44C6-A903-B4195A0BB630}">
      <dgm:prSet/>
      <dgm:spPr/>
      <dgm:t>
        <a:bodyPr/>
        <a:lstStyle/>
        <a:p>
          <a:endParaRPr lang="lv-LV"/>
        </a:p>
      </dgm:t>
    </dgm:pt>
    <dgm:pt modelId="{ECE8CD97-7B70-494D-96D8-4A3F8EBA569E}">
      <dgm:prSet phldrT="[Teksts]"/>
      <dgm:spPr/>
      <dgm:t>
        <a:bodyPr/>
        <a:lstStyle/>
        <a:p>
          <a:r>
            <a:rPr lang="lv-LV" dirty="0" smtClean="0"/>
            <a:t>Priekšsēdētāja vietniece(locekle)</a:t>
          </a:r>
          <a:endParaRPr lang="lv-LV" dirty="0"/>
        </a:p>
      </dgm:t>
    </dgm:pt>
    <dgm:pt modelId="{CB09479D-0F69-4EC0-9F78-83216BA5E230}" type="parTrans" cxnId="{436DF045-C4C5-4C01-A39B-86B974690FE5}">
      <dgm:prSet/>
      <dgm:spPr/>
      <dgm:t>
        <a:bodyPr/>
        <a:lstStyle/>
        <a:p>
          <a:endParaRPr lang="lv-LV"/>
        </a:p>
      </dgm:t>
    </dgm:pt>
    <dgm:pt modelId="{0D59CA17-B9B1-443F-A2D8-4F631CD669C3}" type="sibTrans" cxnId="{436DF045-C4C5-4C01-A39B-86B974690FE5}">
      <dgm:prSet/>
      <dgm:spPr/>
      <dgm:t>
        <a:bodyPr/>
        <a:lstStyle/>
        <a:p>
          <a:endParaRPr lang="lv-LV"/>
        </a:p>
      </dgm:t>
    </dgm:pt>
    <dgm:pt modelId="{00645014-7F3F-4EA9-BED7-230B597899F1}" type="pres">
      <dgm:prSet presAssocID="{36E2DFB0-BF7F-4E70-A259-4A4F691CDDE6}" presName="Name0" presStyleCnt="0">
        <dgm:presLayoutVars>
          <dgm:dir/>
          <dgm:resizeHandles val="exact"/>
        </dgm:presLayoutVars>
      </dgm:prSet>
      <dgm:spPr/>
      <dgm:t>
        <a:bodyPr/>
        <a:lstStyle/>
        <a:p>
          <a:endParaRPr lang="lv-LV"/>
        </a:p>
      </dgm:t>
    </dgm:pt>
    <dgm:pt modelId="{E527002C-9ACF-4A0E-B67B-D5CCFC30F44A}" type="pres">
      <dgm:prSet presAssocID="{36E2DFB0-BF7F-4E70-A259-4A4F691CDDE6}" presName="cycle" presStyleCnt="0"/>
      <dgm:spPr/>
    </dgm:pt>
    <dgm:pt modelId="{87917681-6858-4D0E-8F03-5A14573F7588}" type="pres">
      <dgm:prSet presAssocID="{BCCF8783-E097-4B81-87F7-F32C89A17AB3}" presName="nodeFirstNode" presStyleLbl="node1" presStyleIdx="0" presStyleCnt="5">
        <dgm:presLayoutVars>
          <dgm:bulletEnabled val="1"/>
        </dgm:presLayoutVars>
      </dgm:prSet>
      <dgm:spPr/>
      <dgm:t>
        <a:bodyPr/>
        <a:lstStyle/>
        <a:p>
          <a:endParaRPr lang="lv-LV"/>
        </a:p>
      </dgm:t>
    </dgm:pt>
    <dgm:pt modelId="{CDB60F84-1990-4F01-8B75-428C63420E4C}" type="pres">
      <dgm:prSet presAssocID="{A54DB49A-9BBF-4355-A268-BCAAEE94BAC4}" presName="sibTransFirstNode" presStyleLbl="bgShp" presStyleIdx="0" presStyleCnt="1"/>
      <dgm:spPr/>
      <dgm:t>
        <a:bodyPr/>
        <a:lstStyle/>
        <a:p>
          <a:endParaRPr lang="lv-LV"/>
        </a:p>
      </dgm:t>
    </dgm:pt>
    <dgm:pt modelId="{564A398C-2B20-4281-BA0C-4BCED9B82999}" type="pres">
      <dgm:prSet presAssocID="{C7F5B498-5C85-4B2A-8BD9-70BB0E3FDF76}" presName="nodeFollowingNodes" presStyleLbl="node1" presStyleIdx="1" presStyleCnt="5">
        <dgm:presLayoutVars>
          <dgm:bulletEnabled val="1"/>
        </dgm:presLayoutVars>
      </dgm:prSet>
      <dgm:spPr/>
      <dgm:t>
        <a:bodyPr/>
        <a:lstStyle/>
        <a:p>
          <a:endParaRPr lang="lv-LV"/>
        </a:p>
      </dgm:t>
    </dgm:pt>
    <dgm:pt modelId="{2B1AE434-7EED-421C-9146-DF83E2EC91A2}" type="pres">
      <dgm:prSet presAssocID="{0D1EC894-F1A0-48C9-9266-A0EF4FE6870C}" presName="nodeFollowingNodes" presStyleLbl="node1" presStyleIdx="2" presStyleCnt="5">
        <dgm:presLayoutVars>
          <dgm:bulletEnabled val="1"/>
        </dgm:presLayoutVars>
      </dgm:prSet>
      <dgm:spPr/>
      <dgm:t>
        <a:bodyPr/>
        <a:lstStyle/>
        <a:p>
          <a:endParaRPr lang="lv-LV"/>
        </a:p>
      </dgm:t>
    </dgm:pt>
    <dgm:pt modelId="{5266F44D-4000-4231-A1EC-00E0C0C274D5}" type="pres">
      <dgm:prSet presAssocID="{88BFA13B-14A4-4DE7-A3C2-34CCD1278BC6}" presName="nodeFollowingNodes" presStyleLbl="node1" presStyleIdx="3" presStyleCnt="5">
        <dgm:presLayoutVars>
          <dgm:bulletEnabled val="1"/>
        </dgm:presLayoutVars>
      </dgm:prSet>
      <dgm:spPr/>
      <dgm:t>
        <a:bodyPr/>
        <a:lstStyle/>
        <a:p>
          <a:endParaRPr lang="lv-LV"/>
        </a:p>
      </dgm:t>
    </dgm:pt>
    <dgm:pt modelId="{C53697DF-65FE-4818-B95E-6CC8F6AF0A07}" type="pres">
      <dgm:prSet presAssocID="{ECE8CD97-7B70-494D-96D8-4A3F8EBA569E}" presName="nodeFollowingNodes" presStyleLbl="node1" presStyleIdx="4" presStyleCnt="5">
        <dgm:presLayoutVars>
          <dgm:bulletEnabled val="1"/>
        </dgm:presLayoutVars>
      </dgm:prSet>
      <dgm:spPr/>
      <dgm:t>
        <a:bodyPr/>
        <a:lstStyle/>
        <a:p>
          <a:endParaRPr lang="lv-LV"/>
        </a:p>
      </dgm:t>
    </dgm:pt>
  </dgm:ptLst>
  <dgm:cxnLst>
    <dgm:cxn modelId="{E6177430-735D-46C9-B32D-DA0EB8FAE00D}" type="presOf" srcId="{0D1EC894-F1A0-48C9-9266-A0EF4FE6870C}" destId="{2B1AE434-7EED-421C-9146-DF83E2EC91A2}" srcOrd="0" destOrd="0" presId="urn:microsoft.com/office/officeart/2005/8/layout/cycle3"/>
    <dgm:cxn modelId="{436DF045-C4C5-4C01-A39B-86B974690FE5}" srcId="{36E2DFB0-BF7F-4E70-A259-4A4F691CDDE6}" destId="{ECE8CD97-7B70-494D-96D8-4A3F8EBA569E}" srcOrd="4" destOrd="0" parTransId="{CB09479D-0F69-4EC0-9F78-83216BA5E230}" sibTransId="{0D59CA17-B9B1-443F-A2D8-4F631CD669C3}"/>
    <dgm:cxn modelId="{EF5D7342-F640-40D6-92E4-F08F17D20F9B}" srcId="{36E2DFB0-BF7F-4E70-A259-4A4F691CDDE6}" destId="{0D1EC894-F1A0-48C9-9266-A0EF4FE6870C}" srcOrd="2" destOrd="0" parTransId="{4EF3AF1E-0CA2-4688-8176-FA78A5178D53}" sibTransId="{2082C564-0139-4F4D-9A58-FB442ABE53EA}"/>
    <dgm:cxn modelId="{1931CE8A-AC82-4C5E-AE0A-52C0C752BB38}" type="presOf" srcId="{ECE8CD97-7B70-494D-96D8-4A3F8EBA569E}" destId="{C53697DF-65FE-4818-B95E-6CC8F6AF0A07}" srcOrd="0" destOrd="0" presId="urn:microsoft.com/office/officeart/2005/8/layout/cycle3"/>
    <dgm:cxn modelId="{06710366-325A-49B7-903D-219CE2C5CDDB}" srcId="{36E2DFB0-BF7F-4E70-A259-4A4F691CDDE6}" destId="{C7F5B498-5C85-4B2A-8BD9-70BB0E3FDF76}" srcOrd="1" destOrd="0" parTransId="{637A69A8-F6C7-4FA2-A21D-6A180262FFBF}" sibTransId="{DD4D9A7A-56D5-4277-8BA3-00431363ADB1}"/>
    <dgm:cxn modelId="{CC2ACC0B-082B-44C6-A903-B4195A0BB630}" srcId="{36E2DFB0-BF7F-4E70-A259-4A4F691CDDE6}" destId="{88BFA13B-14A4-4DE7-A3C2-34CCD1278BC6}" srcOrd="3" destOrd="0" parTransId="{CDD90427-7BBC-4A1B-8596-00555A8E2647}" sibTransId="{53C20FB9-6762-4004-BB44-B973E3A614B2}"/>
    <dgm:cxn modelId="{E7F18493-4FA3-48DF-BEC7-61E01228E98E}" type="presOf" srcId="{88BFA13B-14A4-4DE7-A3C2-34CCD1278BC6}" destId="{5266F44D-4000-4231-A1EC-00E0C0C274D5}" srcOrd="0" destOrd="0" presId="urn:microsoft.com/office/officeart/2005/8/layout/cycle3"/>
    <dgm:cxn modelId="{2CD62A56-B5A8-4205-AB5A-AA1A1ED99B84}" type="presOf" srcId="{C7F5B498-5C85-4B2A-8BD9-70BB0E3FDF76}" destId="{564A398C-2B20-4281-BA0C-4BCED9B82999}" srcOrd="0" destOrd="0" presId="urn:microsoft.com/office/officeart/2005/8/layout/cycle3"/>
    <dgm:cxn modelId="{DA8CF016-E00B-42E8-BE64-A23410B017EB}" type="presOf" srcId="{A54DB49A-9BBF-4355-A268-BCAAEE94BAC4}" destId="{CDB60F84-1990-4F01-8B75-428C63420E4C}" srcOrd="0" destOrd="0" presId="urn:microsoft.com/office/officeart/2005/8/layout/cycle3"/>
    <dgm:cxn modelId="{99C12BBD-1043-461D-AA23-4D87412A5292}" srcId="{36E2DFB0-BF7F-4E70-A259-4A4F691CDDE6}" destId="{BCCF8783-E097-4B81-87F7-F32C89A17AB3}" srcOrd="0" destOrd="0" parTransId="{25DF8DF8-66DD-4D08-A128-BE9DC42B1F52}" sibTransId="{A54DB49A-9BBF-4355-A268-BCAAEE94BAC4}"/>
    <dgm:cxn modelId="{12B12ACE-68C4-4053-BAB2-EB147C28BB94}" type="presOf" srcId="{BCCF8783-E097-4B81-87F7-F32C89A17AB3}" destId="{87917681-6858-4D0E-8F03-5A14573F7588}" srcOrd="0" destOrd="0" presId="urn:microsoft.com/office/officeart/2005/8/layout/cycle3"/>
    <dgm:cxn modelId="{06766751-04C5-4656-9534-27C6AA730246}" type="presOf" srcId="{36E2DFB0-BF7F-4E70-A259-4A4F691CDDE6}" destId="{00645014-7F3F-4EA9-BED7-230B597899F1}" srcOrd="0" destOrd="0" presId="urn:microsoft.com/office/officeart/2005/8/layout/cycle3"/>
    <dgm:cxn modelId="{FD104F43-E29F-4559-B494-8B318F23CC2E}" type="presParOf" srcId="{00645014-7F3F-4EA9-BED7-230B597899F1}" destId="{E527002C-9ACF-4A0E-B67B-D5CCFC30F44A}" srcOrd="0" destOrd="0" presId="urn:microsoft.com/office/officeart/2005/8/layout/cycle3"/>
    <dgm:cxn modelId="{57B8666B-825F-4765-B4E6-2FCDEC4A6D4C}" type="presParOf" srcId="{E527002C-9ACF-4A0E-B67B-D5CCFC30F44A}" destId="{87917681-6858-4D0E-8F03-5A14573F7588}" srcOrd="0" destOrd="0" presId="urn:microsoft.com/office/officeart/2005/8/layout/cycle3"/>
    <dgm:cxn modelId="{55C61E68-9191-4E29-9CA9-82A0B9A8213C}" type="presParOf" srcId="{E527002C-9ACF-4A0E-B67B-D5CCFC30F44A}" destId="{CDB60F84-1990-4F01-8B75-428C63420E4C}" srcOrd="1" destOrd="0" presId="urn:microsoft.com/office/officeart/2005/8/layout/cycle3"/>
    <dgm:cxn modelId="{C5857BE1-5F4C-4B33-A016-9B2CA5B206EF}" type="presParOf" srcId="{E527002C-9ACF-4A0E-B67B-D5CCFC30F44A}" destId="{564A398C-2B20-4281-BA0C-4BCED9B82999}" srcOrd="2" destOrd="0" presId="urn:microsoft.com/office/officeart/2005/8/layout/cycle3"/>
    <dgm:cxn modelId="{8CC4EFA1-2978-4EEA-9D77-49326C28C909}" type="presParOf" srcId="{E527002C-9ACF-4A0E-B67B-D5CCFC30F44A}" destId="{2B1AE434-7EED-421C-9146-DF83E2EC91A2}" srcOrd="3" destOrd="0" presId="urn:microsoft.com/office/officeart/2005/8/layout/cycle3"/>
    <dgm:cxn modelId="{BD705D0F-4110-4D81-908A-1EE5BC06BF7F}" type="presParOf" srcId="{E527002C-9ACF-4A0E-B67B-D5CCFC30F44A}" destId="{5266F44D-4000-4231-A1EC-00E0C0C274D5}" srcOrd="4" destOrd="0" presId="urn:microsoft.com/office/officeart/2005/8/layout/cycle3"/>
    <dgm:cxn modelId="{D6A9B473-BD4E-495C-AFD3-1731D60FDADE}" type="presParOf" srcId="{E527002C-9ACF-4A0E-B67B-D5CCFC30F44A}" destId="{C53697DF-65FE-4818-B95E-6CC8F6AF0A07}" srcOrd="5" destOrd="0" presId="urn:microsoft.com/office/officeart/2005/8/layout/cycle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B60F84-1990-4F01-8B75-428C63420E4C}">
      <dsp:nvSpPr>
        <dsp:cNvPr id="0" name=""/>
        <dsp:cNvSpPr/>
      </dsp:nvSpPr>
      <dsp:spPr>
        <a:xfrm>
          <a:off x="732348" y="78850"/>
          <a:ext cx="5304054" cy="5304054"/>
        </a:xfrm>
        <a:prstGeom prst="circularArrow">
          <a:avLst>
            <a:gd name="adj1" fmla="val 5544"/>
            <a:gd name="adj2" fmla="val 330680"/>
            <a:gd name="adj3" fmla="val 13795897"/>
            <a:gd name="adj4" fmla="val 17373821"/>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917681-6858-4D0E-8F03-5A14573F7588}">
      <dsp:nvSpPr>
        <dsp:cNvPr id="0" name=""/>
        <dsp:cNvSpPr/>
      </dsp:nvSpPr>
      <dsp:spPr>
        <a:xfrm>
          <a:off x="2153242" y="110872"/>
          <a:ext cx="2462265" cy="123113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lv-LV" sz="2000" kern="1200" dirty="0" smtClean="0"/>
            <a:t>Bāriņtiesas priekšsēdētājs</a:t>
          </a:r>
          <a:endParaRPr lang="lv-LV" sz="2000" kern="1200" dirty="0"/>
        </a:p>
      </dsp:txBody>
      <dsp:txXfrm>
        <a:off x="2213341" y="170971"/>
        <a:ext cx="2342067" cy="1110934"/>
      </dsp:txXfrm>
    </dsp:sp>
    <dsp:sp modelId="{564A398C-2B20-4281-BA0C-4BCED9B82999}">
      <dsp:nvSpPr>
        <dsp:cNvPr id="0" name=""/>
        <dsp:cNvSpPr/>
      </dsp:nvSpPr>
      <dsp:spPr>
        <a:xfrm>
          <a:off x="4304396" y="1673777"/>
          <a:ext cx="2462265" cy="123113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lv-LV" sz="2000" kern="1200" dirty="0" smtClean="0"/>
            <a:t>6 bāriņtiesas locekļi</a:t>
          </a:r>
          <a:endParaRPr lang="lv-LV" sz="2000" kern="1200" dirty="0"/>
        </a:p>
      </dsp:txBody>
      <dsp:txXfrm>
        <a:off x="4364495" y="1733876"/>
        <a:ext cx="2342067" cy="1110934"/>
      </dsp:txXfrm>
    </dsp:sp>
    <dsp:sp modelId="{2B1AE434-7EED-421C-9146-DF83E2EC91A2}">
      <dsp:nvSpPr>
        <dsp:cNvPr id="0" name=""/>
        <dsp:cNvSpPr/>
      </dsp:nvSpPr>
      <dsp:spPr>
        <a:xfrm>
          <a:off x="3482728" y="4202610"/>
          <a:ext cx="2462265" cy="123113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lv-LV" sz="2000" kern="1200" dirty="0" smtClean="0"/>
            <a:t>Priekšsēdētāja palīgs(personāldaļa)</a:t>
          </a:r>
          <a:endParaRPr lang="lv-LV" sz="2000" kern="1200" dirty="0"/>
        </a:p>
      </dsp:txBody>
      <dsp:txXfrm>
        <a:off x="3542827" y="4262709"/>
        <a:ext cx="2342067" cy="1110934"/>
      </dsp:txXfrm>
    </dsp:sp>
    <dsp:sp modelId="{5266F44D-4000-4231-A1EC-00E0C0C274D5}">
      <dsp:nvSpPr>
        <dsp:cNvPr id="0" name=""/>
        <dsp:cNvSpPr/>
      </dsp:nvSpPr>
      <dsp:spPr>
        <a:xfrm>
          <a:off x="823756" y="4202610"/>
          <a:ext cx="2462265" cy="123113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lv-LV" sz="2000" kern="1200" dirty="0" smtClean="0"/>
            <a:t>Lietvedis(arhivārs)</a:t>
          </a:r>
          <a:endParaRPr lang="lv-LV" sz="2000" kern="1200" dirty="0"/>
        </a:p>
      </dsp:txBody>
      <dsp:txXfrm>
        <a:off x="883855" y="4262709"/>
        <a:ext cx="2342067" cy="1110934"/>
      </dsp:txXfrm>
    </dsp:sp>
    <dsp:sp modelId="{C53697DF-65FE-4818-B95E-6CC8F6AF0A07}">
      <dsp:nvSpPr>
        <dsp:cNvPr id="0" name=""/>
        <dsp:cNvSpPr/>
      </dsp:nvSpPr>
      <dsp:spPr>
        <a:xfrm>
          <a:off x="2089" y="1673777"/>
          <a:ext cx="2462265" cy="123113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lv-LV" sz="2000" kern="1200" dirty="0" smtClean="0"/>
            <a:t>Priekšsēdētāja vietniece(locekle)</a:t>
          </a:r>
          <a:endParaRPr lang="lv-LV" sz="2000" kern="1200" dirty="0"/>
        </a:p>
      </dsp:txBody>
      <dsp:txXfrm>
        <a:off x="62188" y="1733876"/>
        <a:ext cx="2342067" cy="1110934"/>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2CAE3D2F-EB64-4806-BD5B-8AB754EE25D7}" type="datetimeFigureOut">
              <a:rPr lang="lv-LV" smtClean="0"/>
              <a:pPr/>
              <a:t>2019.04.16.</a:t>
            </a:fld>
            <a:endParaRPr lang="lv-LV"/>
          </a:p>
        </p:txBody>
      </p:sp>
      <p:sp>
        <p:nvSpPr>
          <p:cNvPr id="4" name="Kājenes vietturis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lv-LV"/>
          </a:p>
        </p:txBody>
      </p:sp>
      <p:sp>
        <p:nvSpPr>
          <p:cNvPr id="5" name="Slaida numura vietturis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5A9B7146-99AF-44E2-8433-0581DA0A97AC}" type="slidenum">
              <a:rPr lang="lv-LV" smtClean="0"/>
              <a:pPr/>
              <a:t>‹#›</a:t>
            </a:fld>
            <a:endParaRPr lang="lv-LV"/>
          </a:p>
        </p:txBody>
      </p:sp>
    </p:spTree>
    <p:extLst>
      <p:ext uri="{BB962C8B-B14F-4D97-AF65-F5344CB8AC3E}">
        <p14:creationId xmlns:p14="http://schemas.microsoft.com/office/powerpoint/2010/main" val="4145776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70EE1C39-71A5-4113-AD93-96988773F4CE}" type="datetimeFigureOut">
              <a:rPr lang="lv-LV" smtClean="0"/>
              <a:pPr/>
              <a:t>2019.04.16.</a:t>
            </a:fld>
            <a:endParaRPr lang="lv-LV"/>
          </a:p>
        </p:txBody>
      </p:sp>
      <p:sp>
        <p:nvSpPr>
          <p:cNvPr id="4" name="Slaida attēla vietturi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lv-LV"/>
          </a:p>
        </p:txBody>
      </p:sp>
      <p:sp>
        <p:nvSpPr>
          <p:cNvPr id="5" name="Piezīmju vietturi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6" name="Kājenes vietturis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lv-LV"/>
          </a:p>
        </p:txBody>
      </p:sp>
      <p:sp>
        <p:nvSpPr>
          <p:cNvPr id="7" name="Slaida numura vietturis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28396AC4-B9A9-490B-9BC2-FD828FE22C6C}" type="slidenum">
              <a:rPr lang="lv-LV" smtClean="0"/>
              <a:pPr/>
              <a:t>‹#›</a:t>
            </a:fld>
            <a:endParaRPr lang="lv-LV"/>
          </a:p>
        </p:txBody>
      </p:sp>
    </p:spTree>
    <p:extLst>
      <p:ext uri="{BB962C8B-B14F-4D97-AF65-F5344CB8AC3E}">
        <p14:creationId xmlns:p14="http://schemas.microsoft.com/office/powerpoint/2010/main" val="3628382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90488" y="744538"/>
            <a:ext cx="6616700" cy="3722687"/>
          </a:xfrm>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10"/>
          </p:nvPr>
        </p:nvSpPr>
        <p:spPr/>
        <p:txBody>
          <a:bodyPr/>
          <a:lstStyle/>
          <a:p>
            <a:fld id="{63BA7AC8-21DC-4449-A4F0-C657DD4E5825}" type="slidenum">
              <a:rPr lang="lv-LV" smtClean="0"/>
              <a:pPr/>
              <a:t>12</a:t>
            </a:fld>
            <a:endParaRPr lang="lv-LV"/>
          </a:p>
        </p:txBody>
      </p:sp>
    </p:spTree>
    <p:extLst>
      <p:ext uri="{BB962C8B-B14F-4D97-AF65-F5344CB8AC3E}">
        <p14:creationId xmlns:p14="http://schemas.microsoft.com/office/powerpoint/2010/main" val="1880665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lv-LV" dirty="0"/>
          </a:p>
        </p:txBody>
      </p:sp>
      <p:sp>
        <p:nvSpPr>
          <p:cNvPr id="4" name="Slide Number Placeholder 3"/>
          <p:cNvSpPr>
            <a:spLocks noGrp="1"/>
          </p:cNvSpPr>
          <p:nvPr>
            <p:ph type="sldNum" sz="quarter" idx="10"/>
          </p:nvPr>
        </p:nvSpPr>
        <p:spPr/>
        <p:txBody>
          <a:bodyPr/>
          <a:lstStyle/>
          <a:p>
            <a:fld id="{28396AC4-B9A9-490B-9BC2-FD828FE22C6C}" type="slidenum">
              <a:rPr lang="lv-LV" smtClean="0"/>
              <a:pPr/>
              <a:t>15</a:t>
            </a:fld>
            <a:endParaRPr lang="lv-LV"/>
          </a:p>
        </p:txBody>
      </p:sp>
    </p:spTree>
    <p:extLst>
      <p:ext uri="{BB962C8B-B14F-4D97-AF65-F5344CB8AC3E}">
        <p14:creationId xmlns:p14="http://schemas.microsoft.com/office/powerpoint/2010/main" val="2170583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200" y="243841"/>
            <a:ext cx="11727693"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10269" y="882376"/>
            <a:ext cx="9969556"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975" y="3869635"/>
            <a:ext cx="8770143"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EA1E0C0D-0017-412D-8802-9C4C5B5EC9E7}" type="datetimeFigureOut">
              <a:rPr lang="lv-LV" smtClean="0"/>
              <a:pPr/>
              <a:t>2019.04.16.</a:t>
            </a:fld>
            <a:endParaRPr lang="lv-LV"/>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lv-LV"/>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D251641-3C69-4FD8-B466-D357533AE54C}" type="slidenum">
              <a:rPr lang="lv-LV" smtClean="0"/>
              <a:pPr/>
              <a:t>‹#›</a:t>
            </a:fld>
            <a:endParaRPr lang="lv-LV"/>
          </a:p>
        </p:txBody>
      </p:sp>
      <p:cxnSp>
        <p:nvCxnSpPr>
          <p:cNvPr id="8" name="Straight Connector 7"/>
          <p:cNvCxnSpPr/>
          <p:nvPr/>
        </p:nvCxnSpPr>
        <p:spPr>
          <a:xfrm>
            <a:off x="1979176" y="3733800"/>
            <a:ext cx="8231744"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6832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A1E0C0D-0017-412D-8802-9C4C5B5EC9E7}" type="datetimeFigureOut">
              <a:rPr lang="lv-LV" smtClean="0"/>
              <a:pPr/>
              <a:t>2019.04.16.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6D251641-3C69-4FD8-B466-D357533AE54C}" type="slidenum">
              <a:rPr lang="lv-LV" smtClean="0"/>
              <a:pPr/>
              <a:t>‹#›</a:t>
            </a:fld>
            <a:endParaRPr lang="lv-LV"/>
          </a:p>
        </p:txBody>
      </p:sp>
    </p:spTree>
    <p:extLst>
      <p:ext uri="{BB962C8B-B14F-4D97-AF65-F5344CB8AC3E}">
        <p14:creationId xmlns:p14="http://schemas.microsoft.com/office/powerpoint/2010/main" val="1427793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7172" y="762000"/>
            <a:ext cx="2324705"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298" y="762000"/>
            <a:ext cx="7431435"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A1E0C0D-0017-412D-8802-9C4C5B5EC9E7}" type="datetimeFigureOut">
              <a:rPr lang="lv-LV" smtClean="0"/>
              <a:pPr/>
              <a:t>2019.04.16.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6D251641-3C69-4FD8-B466-D357533AE54C}" type="slidenum">
              <a:rPr lang="lv-LV" smtClean="0"/>
              <a:pPr/>
              <a:t>‹#›</a:t>
            </a:fld>
            <a:endParaRPr lang="lv-LV"/>
          </a:p>
        </p:txBody>
      </p:sp>
    </p:spTree>
    <p:extLst>
      <p:ext uri="{BB962C8B-B14F-4D97-AF65-F5344CB8AC3E}">
        <p14:creationId xmlns:p14="http://schemas.microsoft.com/office/powerpoint/2010/main" val="1722460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A1E0C0D-0017-412D-8802-9C4C5B5EC9E7}" type="datetimeFigureOut">
              <a:rPr lang="lv-LV" smtClean="0"/>
              <a:pPr/>
              <a:t>2019.04.16.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6D251641-3C69-4FD8-B466-D357533AE54C}" type="slidenum">
              <a:rPr lang="lv-LV" smtClean="0"/>
              <a:pPr/>
              <a:t>‹#›</a:t>
            </a:fld>
            <a:endParaRPr lang="lv-LV"/>
          </a:p>
        </p:txBody>
      </p:sp>
    </p:spTree>
    <p:extLst>
      <p:ext uri="{BB962C8B-B14F-4D97-AF65-F5344CB8AC3E}">
        <p14:creationId xmlns:p14="http://schemas.microsoft.com/office/powerpoint/2010/main" val="3352831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712" y="1173575"/>
            <a:ext cx="9969556"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10373" y="4154520"/>
            <a:ext cx="8771380"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1E0C0D-0017-412D-8802-9C4C5B5EC9E7}" type="datetimeFigureOut">
              <a:rPr lang="lv-LV" smtClean="0"/>
              <a:pPr/>
              <a:t>2019.04.16.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6D251641-3C69-4FD8-B466-D357533AE54C}" type="slidenum">
              <a:rPr lang="lv-LV" smtClean="0"/>
              <a:pPr/>
              <a:t>‹#›</a:t>
            </a:fld>
            <a:endParaRPr lang="lv-LV"/>
          </a:p>
        </p:txBody>
      </p:sp>
      <p:cxnSp>
        <p:nvCxnSpPr>
          <p:cNvPr id="7" name="Straight Connector 6"/>
          <p:cNvCxnSpPr/>
          <p:nvPr/>
        </p:nvCxnSpPr>
        <p:spPr>
          <a:xfrm>
            <a:off x="1981717" y="4020408"/>
            <a:ext cx="8231744"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9915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298" y="2057399"/>
            <a:ext cx="4756118"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9244" y="2057400"/>
            <a:ext cx="4756118"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A1E0C0D-0017-412D-8802-9C4C5B5EC9E7}" type="datetimeFigureOut">
              <a:rPr lang="lv-LV" smtClean="0"/>
              <a:pPr/>
              <a:t>2019.04.16.</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6D251641-3C69-4FD8-B466-D357533AE54C}" type="slidenum">
              <a:rPr lang="lv-LV" smtClean="0"/>
              <a:pPr/>
              <a:t>‹#›</a:t>
            </a:fld>
            <a:endParaRPr lang="lv-LV"/>
          </a:p>
        </p:txBody>
      </p:sp>
    </p:spTree>
    <p:extLst>
      <p:ext uri="{BB962C8B-B14F-4D97-AF65-F5344CB8AC3E}">
        <p14:creationId xmlns:p14="http://schemas.microsoft.com/office/powerpoint/2010/main" val="2255544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298" y="2001511"/>
            <a:ext cx="4756118"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3298" y="2721483"/>
            <a:ext cx="4756118"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70806" y="1999032"/>
            <a:ext cx="4756118"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70806" y="2719322"/>
            <a:ext cx="4756118"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A1E0C0D-0017-412D-8802-9C4C5B5EC9E7}" type="datetimeFigureOut">
              <a:rPr lang="lv-LV" smtClean="0"/>
              <a:pPr/>
              <a:t>2019.04.16.</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6D251641-3C69-4FD8-B466-D357533AE54C}" type="slidenum">
              <a:rPr lang="lv-LV" smtClean="0"/>
              <a:pPr/>
              <a:t>‹#›</a:t>
            </a:fld>
            <a:endParaRPr lang="lv-LV"/>
          </a:p>
        </p:txBody>
      </p:sp>
    </p:spTree>
    <p:extLst>
      <p:ext uri="{BB962C8B-B14F-4D97-AF65-F5344CB8AC3E}">
        <p14:creationId xmlns:p14="http://schemas.microsoft.com/office/powerpoint/2010/main" val="1044632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A1E0C0D-0017-412D-8802-9C4C5B5EC9E7}" type="datetimeFigureOut">
              <a:rPr lang="lv-LV" smtClean="0"/>
              <a:pPr/>
              <a:t>2019.04.16.</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6D251641-3C69-4FD8-B466-D357533AE54C}" type="slidenum">
              <a:rPr lang="lv-LV" smtClean="0"/>
              <a:pPr/>
              <a:t>‹#›</a:t>
            </a:fld>
            <a:endParaRPr lang="lv-LV"/>
          </a:p>
        </p:txBody>
      </p:sp>
    </p:spTree>
    <p:extLst>
      <p:ext uri="{BB962C8B-B14F-4D97-AF65-F5344CB8AC3E}">
        <p14:creationId xmlns:p14="http://schemas.microsoft.com/office/powerpoint/2010/main" val="1437227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1E0C0D-0017-412D-8802-9C4C5B5EC9E7}" type="datetimeFigureOut">
              <a:rPr lang="lv-LV" smtClean="0"/>
              <a:pPr/>
              <a:t>2019.04.16.</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6D251641-3C69-4FD8-B466-D357533AE54C}" type="slidenum">
              <a:rPr lang="lv-LV" smtClean="0"/>
              <a:pPr/>
              <a:t>‹#›</a:t>
            </a:fld>
            <a:endParaRPr lang="lv-LV"/>
          </a:p>
        </p:txBody>
      </p:sp>
    </p:spTree>
    <p:extLst>
      <p:ext uri="{BB962C8B-B14F-4D97-AF65-F5344CB8AC3E}">
        <p14:creationId xmlns:p14="http://schemas.microsoft.com/office/powerpoint/2010/main" val="3679398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298" y="1097280"/>
            <a:ext cx="3932944"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3683" y="1097280"/>
            <a:ext cx="5213437"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298" y="2834640"/>
            <a:ext cx="3932944"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1E0C0D-0017-412D-8802-9C4C5B5EC9E7}" type="datetimeFigureOut">
              <a:rPr lang="lv-LV" smtClean="0"/>
              <a:pPr/>
              <a:t>2019.04.16.</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6D251641-3C69-4FD8-B466-D357533AE54C}" type="slidenum">
              <a:rPr lang="lv-LV" smtClean="0"/>
              <a:pPr/>
              <a:t>‹#›</a:t>
            </a:fld>
            <a:endParaRPr lang="lv-LV"/>
          </a:p>
        </p:txBody>
      </p:sp>
    </p:spTree>
    <p:extLst>
      <p:ext uri="{BB962C8B-B14F-4D97-AF65-F5344CB8AC3E}">
        <p14:creationId xmlns:p14="http://schemas.microsoft.com/office/powerpoint/2010/main" val="2679282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298" y="1097280"/>
            <a:ext cx="3932944"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4658" y="1069847"/>
            <a:ext cx="6100636"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298" y="2834640"/>
            <a:ext cx="3932944"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1E0C0D-0017-412D-8802-9C4C5B5EC9E7}" type="datetimeFigureOut">
              <a:rPr lang="lv-LV" smtClean="0"/>
              <a:pPr/>
              <a:t>2019.04.16.</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6D251641-3C69-4FD8-B466-D357533AE54C}" type="slidenum">
              <a:rPr lang="lv-LV" smtClean="0"/>
              <a:pPr/>
              <a:t>‹#›</a:t>
            </a:fld>
            <a:endParaRPr lang="lv-LV"/>
          </a:p>
        </p:txBody>
      </p:sp>
    </p:spTree>
    <p:extLst>
      <p:ext uri="{BB962C8B-B14F-4D97-AF65-F5344CB8AC3E}">
        <p14:creationId xmlns:p14="http://schemas.microsoft.com/office/powerpoint/2010/main" val="2014565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200" y="243841"/>
            <a:ext cx="11727693"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298" y="609600"/>
            <a:ext cx="9878092"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298" y="2057400"/>
            <a:ext cx="9875442" cy="4038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3293" y="6223829"/>
            <a:ext cx="2329681" cy="365125"/>
          </a:xfrm>
          <a:prstGeom prst="rect">
            <a:avLst/>
          </a:prstGeom>
        </p:spPr>
        <p:txBody>
          <a:bodyPr vert="horz" lIns="91440" tIns="45720" rIns="91440" bIns="45720" rtlCol="0" anchor="ctr"/>
          <a:lstStyle>
            <a:lvl1pPr algn="l">
              <a:defRPr sz="1200">
                <a:solidFill>
                  <a:schemeClr val="accent1"/>
                </a:solidFill>
              </a:defRPr>
            </a:lvl1pPr>
          </a:lstStyle>
          <a:p>
            <a:fld id="{EA1E0C0D-0017-412D-8802-9C4C5B5EC9E7}" type="datetimeFigureOut">
              <a:rPr lang="lv-LV" smtClean="0"/>
              <a:pPr/>
              <a:t>2019.04.16.</a:t>
            </a:fld>
            <a:endParaRPr lang="lv-LV"/>
          </a:p>
        </p:txBody>
      </p:sp>
      <p:sp>
        <p:nvSpPr>
          <p:cNvPr id="5" name="Footer Placeholder 4"/>
          <p:cNvSpPr>
            <a:spLocks noGrp="1"/>
          </p:cNvSpPr>
          <p:nvPr>
            <p:ph type="ftr" sz="quarter" idx="3"/>
          </p:nvPr>
        </p:nvSpPr>
        <p:spPr>
          <a:xfrm>
            <a:off x="3950176" y="6223829"/>
            <a:ext cx="4719003" cy="365125"/>
          </a:xfrm>
          <a:prstGeom prst="rect">
            <a:avLst/>
          </a:prstGeom>
        </p:spPr>
        <p:txBody>
          <a:bodyPr vert="horz" lIns="91440" tIns="45720" rIns="91440" bIns="45720" rtlCol="0" anchor="ctr"/>
          <a:lstStyle>
            <a:lvl1pPr algn="ctr">
              <a:defRPr sz="1200">
                <a:solidFill>
                  <a:schemeClr val="accent1"/>
                </a:solidFill>
              </a:defRPr>
            </a:lvl1pPr>
          </a:lstStyle>
          <a:p>
            <a:endParaRPr lang="lv-LV"/>
          </a:p>
        </p:txBody>
      </p:sp>
      <p:sp>
        <p:nvSpPr>
          <p:cNvPr id="6" name="Slide Number Placeholder 5"/>
          <p:cNvSpPr>
            <a:spLocks noGrp="1"/>
          </p:cNvSpPr>
          <p:nvPr>
            <p:ph type="sldNum" sz="quarter" idx="4"/>
          </p:nvPr>
        </p:nvSpPr>
        <p:spPr>
          <a:xfrm>
            <a:off x="9331960" y="6223829"/>
            <a:ext cx="1706661" cy="365125"/>
          </a:xfrm>
          <a:prstGeom prst="rect">
            <a:avLst/>
          </a:prstGeom>
        </p:spPr>
        <p:txBody>
          <a:bodyPr vert="horz" lIns="91440" tIns="45720" rIns="91440" bIns="45720" rtlCol="0" anchor="ctr"/>
          <a:lstStyle>
            <a:lvl1pPr algn="r">
              <a:defRPr sz="1200">
                <a:solidFill>
                  <a:schemeClr val="accent1"/>
                </a:solidFill>
              </a:defRPr>
            </a:lvl1pPr>
          </a:lstStyle>
          <a:p>
            <a:fld id="{6D251641-3C69-4FD8-B466-D357533AE54C}" type="slidenum">
              <a:rPr lang="lv-LV" smtClean="0"/>
              <a:pPr/>
              <a:t>‹#›</a:t>
            </a:fld>
            <a:endParaRPr lang="lv-LV"/>
          </a:p>
        </p:txBody>
      </p:sp>
    </p:spTree>
    <p:extLst>
      <p:ext uri="{BB962C8B-B14F-4D97-AF65-F5344CB8AC3E}">
        <p14:creationId xmlns:p14="http://schemas.microsoft.com/office/powerpoint/2010/main" val="40918478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7.xml"/><Relationship Id="rId6" Type="http://schemas.openxmlformats.org/officeDocument/2006/relationships/chart" Target="../charts/chart8.xml"/><Relationship Id="rId5" Type="http://schemas.openxmlformats.org/officeDocument/2006/relationships/chart" Target="../charts/chart7.xml"/><Relationship Id="rId4" Type="http://schemas.openxmlformats.org/officeDocument/2006/relationships/chart" Target="../charts/char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irsraksts 3"/>
          <p:cNvSpPr>
            <a:spLocks noGrp="1"/>
          </p:cNvSpPr>
          <p:nvPr>
            <p:ph type="ctrTitle"/>
          </p:nvPr>
        </p:nvSpPr>
        <p:spPr>
          <a:xfrm>
            <a:off x="914638" y="609601"/>
            <a:ext cx="10365899" cy="3179439"/>
          </a:xfrm>
        </p:spPr>
        <p:txBody>
          <a:bodyPr>
            <a:normAutofit/>
          </a:bodyPr>
          <a:lstStyle/>
          <a:p>
            <a:r>
              <a:rPr lang="lv-LV" dirty="0" smtClean="0">
                <a:solidFill>
                  <a:schemeClr val="tx1"/>
                </a:solidFill>
              </a:rPr>
              <a:t>Balvu novada Bāriņtiesa</a:t>
            </a:r>
            <a:endParaRPr lang="lv-LV" dirty="0">
              <a:solidFill>
                <a:schemeClr val="tx1"/>
              </a:solidFill>
            </a:endParaRPr>
          </a:p>
        </p:txBody>
      </p:sp>
      <p:sp>
        <p:nvSpPr>
          <p:cNvPr id="5" name="Apakšvirsraksts 4"/>
          <p:cNvSpPr>
            <a:spLocks noGrp="1"/>
          </p:cNvSpPr>
          <p:nvPr>
            <p:ph type="subTitle" idx="1"/>
          </p:nvPr>
        </p:nvSpPr>
        <p:spPr/>
        <p:txBody>
          <a:bodyPr>
            <a:noAutofit/>
          </a:bodyPr>
          <a:lstStyle/>
          <a:p>
            <a:r>
              <a:rPr lang="lv-LV" sz="1800" b="1" dirty="0" smtClean="0">
                <a:solidFill>
                  <a:schemeClr val="tx1"/>
                </a:solidFill>
              </a:rPr>
              <a:t>Sagatavoja bāriņtiesas priekšsēdētāja Rudīte Krūmiņa</a:t>
            </a:r>
          </a:p>
          <a:p>
            <a:endParaRPr lang="lv-LV" sz="1800" dirty="0" smtClean="0">
              <a:solidFill>
                <a:schemeClr val="tx1"/>
              </a:solidFill>
            </a:endParaRPr>
          </a:p>
          <a:p>
            <a:r>
              <a:rPr lang="lv-LV" sz="1800" b="1" dirty="0" smtClean="0">
                <a:solidFill>
                  <a:schemeClr val="tx1"/>
                </a:solidFill>
              </a:rPr>
              <a:t>31.01.2019., Balvi</a:t>
            </a:r>
            <a:endParaRPr lang="lv-LV" sz="1800" b="1" dirty="0">
              <a:solidFill>
                <a:schemeClr val="tx1"/>
              </a:solidFill>
            </a:endParaRPr>
          </a:p>
        </p:txBody>
      </p:sp>
    </p:spTree>
    <p:extLst>
      <p:ext uri="{BB962C8B-B14F-4D97-AF65-F5344CB8AC3E}">
        <p14:creationId xmlns:p14="http://schemas.microsoft.com/office/powerpoint/2010/main" val="15659047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isnstūris 1"/>
          <p:cNvSpPr/>
          <p:nvPr/>
        </p:nvSpPr>
        <p:spPr>
          <a:xfrm>
            <a:off x="624979" y="332656"/>
            <a:ext cx="10852031" cy="7063472"/>
          </a:xfrm>
          <a:prstGeom prst="rect">
            <a:avLst/>
          </a:prstGeom>
        </p:spPr>
        <p:txBody>
          <a:bodyPr wrap="square">
            <a:spAutoFit/>
          </a:bodyPr>
          <a:lstStyle/>
          <a:p>
            <a:r>
              <a:rPr lang="lv-LV" sz="2400" b="1" i="1" dirty="0" smtClean="0">
                <a:solidFill>
                  <a:srgbClr val="7030A0"/>
                </a:solidFill>
              </a:rPr>
              <a:t>Tiesas, </a:t>
            </a:r>
            <a:r>
              <a:rPr lang="lv-LV" sz="2400" b="1" i="1" dirty="0" err="1" smtClean="0">
                <a:solidFill>
                  <a:srgbClr val="7030A0"/>
                </a:solidFill>
              </a:rPr>
              <a:t>tiesībsargājošās</a:t>
            </a:r>
            <a:r>
              <a:rPr lang="lv-LV" sz="2400" b="1" i="1" dirty="0" smtClean="0">
                <a:solidFill>
                  <a:srgbClr val="7030A0"/>
                </a:solidFill>
              </a:rPr>
              <a:t> iestādes</a:t>
            </a:r>
          </a:p>
          <a:p>
            <a:endParaRPr lang="lv-LV" sz="2400" b="1" i="1" dirty="0" smtClean="0">
              <a:solidFill>
                <a:srgbClr val="7030A0"/>
              </a:solidFill>
            </a:endParaRPr>
          </a:p>
          <a:p>
            <a:r>
              <a:rPr lang="lv-LV" dirty="0" smtClean="0"/>
              <a:t>Bāriņtiesa, atbilstoši Bāriņtiesu likuma 50.pantam pēc tiesas pieprasījuma sniedz </a:t>
            </a:r>
            <a:r>
              <a:rPr lang="lv-LV" dirty="0"/>
              <a:t>atzinumus, kas nepieciešami šādos gadījumos:</a:t>
            </a:r>
          </a:p>
          <a:p>
            <a:r>
              <a:rPr lang="lv-LV" dirty="0"/>
              <a:t>1) lai noteiktu kārtību, kādā izmantojamas saskarsmes tiesības un tiesības uzturēt personiskas attiecības un tiešus kontaktus ar bērnu;</a:t>
            </a:r>
          </a:p>
          <a:p>
            <a:r>
              <a:rPr lang="lv-LV" dirty="0"/>
              <a:t>2) viena vecāka atsevišķas aizgādības noteikšanai;</a:t>
            </a:r>
          </a:p>
          <a:p>
            <a:r>
              <a:rPr lang="lv-LV" dirty="0"/>
              <a:t>3) aizgādības tiesību atņemšanai un atjaunošanai;</a:t>
            </a:r>
          </a:p>
          <a:p>
            <a:r>
              <a:rPr lang="lv-LV" dirty="0"/>
              <a:t>4) paternitātes atzīšanai vai apstrīdēšanai;</a:t>
            </a:r>
          </a:p>
          <a:p>
            <a:r>
              <a:rPr lang="lv-LV" dirty="0"/>
              <a:t>5) citos </a:t>
            </a:r>
            <a:r>
              <a:rPr lang="lv-LV" dirty="0" smtClean="0"/>
              <a:t>Civilprocesa likumā paredzētajos </a:t>
            </a:r>
            <a:r>
              <a:rPr lang="lv-LV" dirty="0"/>
              <a:t>gadījumos</a:t>
            </a:r>
            <a:r>
              <a:rPr lang="lv-LV" dirty="0" smtClean="0"/>
              <a:t>.</a:t>
            </a:r>
            <a:r>
              <a:rPr lang="lv-LV" dirty="0"/>
              <a:t>	</a:t>
            </a:r>
            <a:endParaRPr lang="lv-LV" dirty="0" smtClean="0"/>
          </a:p>
          <a:p>
            <a:pPr algn="just"/>
            <a:r>
              <a:rPr lang="lv-LV" dirty="0" smtClean="0"/>
              <a:t>  Bāriņtiesa sniegusi 17 atzinumus </a:t>
            </a:r>
            <a:r>
              <a:rPr lang="lv-LV" dirty="0"/>
              <a:t>par bērna </a:t>
            </a:r>
            <a:r>
              <a:rPr lang="lv-LV" dirty="0" smtClean="0"/>
              <a:t>atsevišķas aizgādības </a:t>
            </a:r>
            <a:r>
              <a:rPr lang="lv-LV" dirty="0"/>
              <a:t>tiesību </a:t>
            </a:r>
            <a:r>
              <a:rPr lang="lv-LV" dirty="0" smtClean="0"/>
              <a:t>noteikšanu, dzīvesvietas noteikšanu, saskarsmes </a:t>
            </a:r>
            <a:r>
              <a:rPr lang="lv-LV" dirty="0"/>
              <a:t>tiesību izmantošanas kārtību</a:t>
            </a:r>
            <a:r>
              <a:rPr lang="lv-LV" dirty="0" smtClean="0"/>
              <a:t>.</a:t>
            </a:r>
          </a:p>
          <a:p>
            <a:pPr algn="just">
              <a:lnSpc>
                <a:spcPct val="150000"/>
              </a:lnSpc>
            </a:pPr>
            <a:r>
              <a:rPr lang="lv-LV" b="1" u="sng" dirty="0"/>
              <a:t>Pārskata periodā bāriņtiesa piedalījusies </a:t>
            </a:r>
            <a:r>
              <a:rPr lang="lv-LV" b="1" u="sng" dirty="0" smtClean="0"/>
              <a:t>52 </a:t>
            </a:r>
            <a:r>
              <a:rPr lang="lv-LV" b="1" u="sng" dirty="0" smtClean="0"/>
              <a:t>tiesas </a:t>
            </a:r>
            <a:r>
              <a:rPr lang="lv-LV" b="1" u="sng" dirty="0"/>
              <a:t>sēdēs: </a:t>
            </a:r>
          </a:p>
          <a:p>
            <a:pPr marL="285750" indent="-285750" algn="just">
              <a:buFont typeface="Arial" panose="020B0604020202020204" pitchFamily="34" charset="0"/>
              <a:buChar char="•"/>
            </a:pPr>
            <a:r>
              <a:rPr lang="lv-LV" dirty="0" smtClean="0"/>
              <a:t>Rēzeknes tiesā Balvos - 40; Rēzeknes tiesā Rēzeknē - </a:t>
            </a:r>
            <a:r>
              <a:rPr lang="lv-LV" dirty="0"/>
              <a:t>7</a:t>
            </a:r>
            <a:r>
              <a:rPr lang="lv-LV" dirty="0" smtClean="0"/>
              <a:t>; Latgales apgabaltiesā Rēzeknē – 1; Rīgas pilsētas Latgales priekšpilsētas tiesā - </a:t>
            </a:r>
            <a:r>
              <a:rPr lang="lv-LV" dirty="0" smtClean="0"/>
              <a:t>3; </a:t>
            </a:r>
            <a:r>
              <a:rPr lang="lv-LV" dirty="0" smtClean="0"/>
              <a:t>Rīgas pilsētas Ziemeļu rajona tiesa – 1</a:t>
            </a:r>
          </a:p>
          <a:p>
            <a:pPr algn="just"/>
            <a:endParaRPr lang="lv-LV" dirty="0" smtClean="0"/>
          </a:p>
          <a:p>
            <a:pPr algn="just"/>
            <a:r>
              <a:rPr lang="lv-LV" b="1" u="sng" dirty="0" smtClean="0"/>
              <a:t>Pārskata periodā bāriņtiesa sadarbojusies ar Valsts policiju, Valsts probācijas dienestu, prokuratūru:</a:t>
            </a:r>
          </a:p>
          <a:p>
            <a:pPr algn="just"/>
            <a:endParaRPr lang="lv-LV" b="1" u="sng" dirty="0" smtClean="0"/>
          </a:p>
          <a:p>
            <a:pPr marL="285750" indent="-285750" algn="just">
              <a:buFont typeface="Arial" panose="020B0604020202020204" pitchFamily="34" charset="0"/>
              <a:buChar char="•"/>
            </a:pPr>
            <a:r>
              <a:rPr lang="lv-LV" dirty="0" smtClean="0"/>
              <a:t>Valsts policijā nepilngadīgā bērna intereses kriminālprocesā pārstāvētās – 4 reizes; </a:t>
            </a:r>
          </a:p>
          <a:p>
            <a:pPr marL="285750" indent="-285750" algn="just">
              <a:buFont typeface="Arial" panose="020B0604020202020204" pitchFamily="34" charset="0"/>
              <a:buChar char="•"/>
            </a:pPr>
            <a:r>
              <a:rPr lang="lv-LV" dirty="0" smtClean="0"/>
              <a:t>Valsts probācijas dienestā pārstāvētās nepilngadīgā bērna interesēs – 6 reizes;</a:t>
            </a:r>
          </a:p>
          <a:p>
            <a:pPr algn="just"/>
            <a:r>
              <a:rPr lang="lv-LV" dirty="0" smtClean="0"/>
              <a:t>  </a:t>
            </a:r>
          </a:p>
          <a:p>
            <a:pPr marL="285750" indent="-285750" algn="just">
              <a:lnSpc>
                <a:spcPct val="150000"/>
              </a:lnSpc>
              <a:buFont typeface="Arial" panose="020B0604020202020204" pitchFamily="34" charset="0"/>
              <a:buChar char="•"/>
            </a:pPr>
            <a:endParaRPr lang="lv-LV" sz="1600" dirty="0"/>
          </a:p>
          <a:p>
            <a:pPr algn="just">
              <a:lnSpc>
                <a:spcPct val="150000"/>
              </a:lnSpc>
            </a:pPr>
            <a:endParaRPr lang="lv-LV" sz="2000" dirty="0" smtClean="0"/>
          </a:p>
        </p:txBody>
      </p:sp>
    </p:spTree>
    <p:extLst>
      <p:ext uri="{BB962C8B-B14F-4D97-AF65-F5344CB8AC3E}">
        <p14:creationId xmlns:p14="http://schemas.microsoft.com/office/powerpoint/2010/main" val="10467167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590415414"/>
              </p:ext>
            </p:extLst>
          </p:nvPr>
        </p:nvGraphicFramePr>
        <p:xfrm>
          <a:off x="552971" y="260648"/>
          <a:ext cx="10945216" cy="61926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a:graphicFrameLocks/>
          </p:cNvGraphicFramePr>
          <p:nvPr>
            <p:extLst>
              <p:ext uri="{D42A27DB-BD31-4B8C-83A1-F6EECF244321}">
                <p14:modId xmlns:p14="http://schemas.microsoft.com/office/powerpoint/2010/main" val="3290969774"/>
              </p:ext>
            </p:extLst>
          </p:nvPr>
        </p:nvGraphicFramePr>
        <p:xfrm>
          <a:off x="336947" y="260648"/>
          <a:ext cx="11665295" cy="655272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668790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isnstūris 1"/>
          <p:cNvSpPr/>
          <p:nvPr/>
        </p:nvSpPr>
        <p:spPr>
          <a:xfrm>
            <a:off x="431483" y="197349"/>
            <a:ext cx="11140138" cy="4985980"/>
          </a:xfrm>
          <a:prstGeom prst="rect">
            <a:avLst/>
          </a:prstGeom>
        </p:spPr>
        <p:txBody>
          <a:bodyPr wrap="square">
            <a:spAutoFit/>
          </a:bodyPr>
          <a:lstStyle/>
          <a:p>
            <a:endParaRPr lang="lv-LV" sz="2400" b="1" i="1" dirty="0" smtClean="0">
              <a:solidFill>
                <a:srgbClr val="7030A0"/>
              </a:solidFill>
            </a:endParaRPr>
          </a:p>
          <a:p>
            <a:r>
              <a:rPr lang="lv-LV" sz="2400" b="1" i="1" dirty="0" smtClean="0">
                <a:solidFill>
                  <a:srgbClr val="7030A0"/>
                </a:solidFill>
              </a:rPr>
              <a:t>Apliecinājumi</a:t>
            </a:r>
          </a:p>
          <a:p>
            <a:endParaRPr lang="lv-LV" dirty="0" smtClean="0"/>
          </a:p>
          <a:p>
            <a:r>
              <a:rPr lang="lv-LV" dirty="0"/>
              <a:t>Bāriņtiesa sniedz palīdzību mantojuma lietu kārtošanā, gādā par mantojuma apsardzību, kā arī likumdevējs ir deleģējis bāriņtiesai arī tādas funkcijas kā</a:t>
            </a:r>
            <a:r>
              <a:rPr lang="lv-LV" dirty="0" smtClean="0"/>
              <a:t>:</a:t>
            </a:r>
          </a:p>
          <a:p>
            <a:endParaRPr lang="lv-LV" dirty="0"/>
          </a:p>
          <a:p>
            <a:pPr marL="285750" lvl="0" indent="-285750" algn="just">
              <a:buFont typeface="Wingdings" panose="05000000000000000000" pitchFamily="2" charset="2"/>
              <a:buChar char="Ø"/>
            </a:pPr>
            <a:r>
              <a:rPr lang="lv-LV" dirty="0"/>
              <a:t>apliecināt darījumu, ja to slēdz attiecīgās bāriņtiesas darbības teritorijā savu dzīvesvietu deklarējušie iedzīvotāji savstarpēji un ar citām personām </a:t>
            </a:r>
            <a:r>
              <a:rPr lang="lv-LV" dirty="0" smtClean="0"/>
              <a:t>;</a:t>
            </a:r>
          </a:p>
          <a:p>
            <a:pPr marL="285750" lvl="0" indent="-285750" algn="just">
              <a:buFont typeface="Wingdings" panose="05000000000000000000" pitchFamily="2" charset="2"/>
              <a:buChar char="Ø"/>
            </a:pPr>
            <a:endParaRPr lang="lv-LV" dirty="0" smtClean="0"/>
          </a:p>
          <a:p>
            <a:pPr marL="285750" lvl="0" indent="-285750" algn="just">
              <a:buFont typeface="Wingdings" panose="05000000000000000000" pitchFamily="2" charset="2"/>
              <a:buChar char="Ø"/>
            </a:pPr>
            <a:r>
              <a:rPr lang="lv-LV" dirty="0" smtClean="0"/>
              <a:t>ierakstīt </a:t>
            </a:r>
            <a:r>
              <a:rPr lang="lv-LV" dirty="0"/>
              <a:t>testamentu grāmatā to iedzīvotāju testamentus, kuru deklarētā dzīvesvieta ir attiecīgās bāriņtiesas darbības </a:t>
            </a:r>
            <a:r>
              <a:rPr lang="lv-LV" dirty="0" smtClean="0"/>
              <a:t>teritorijā, </a:t>
            </a:r>
            <a:r>
              <a:rPr lang="lv-LV" dirty="0"/>
              <a:t>pieņemt glabāšanā šo iedzīvotāju privātos testamentus (neatkarīgi no novēlētās mantas vērtības), kā arī pieņemt bāriņtiesai glabāšanā nodoto testamentu atsaukumus (neatkarīgi no testatora dzīvesvietas</a:t>
            </a:r>
            <a:r>
              <a:rPr lang="lv-LV" dirty="0" smtClean="0"/>
              <a:t>);</a:t>
            </a:r>
          </a:p>
          <a:p>
            <a:pPr lvl="0" algn="just"/>
            <a:endParaRPr lang="lv-LV" dirty="0"/>
          </a:p>
          <a:p>
            <a:pPr marL="285750" lvl="0" indent="-285750" algn="just">
              <a:buFont typeface="Wingdings" panose="05000000000000000000" pitchFamily="2" charset="2"/>
              <a:buChar char="Ø"/>
            </a:pPr>
            <a:r>
              <a:rPr lang="lv-LV" dirty="0"/>
              <a:t>apliecināt to iedzīvotāju pilnvaras (izņemot universālpilnvaras), kuru deklarētā dzīvesvieta ir attiecīgās bāriņtiesas darbības </a:t>
            </a:r>
            <a:r>
              <a:rPr lang="lv-LV" dirty="0" smtClean="0"/>
              <a:t>teritorijā, </a:t>
            </a:r>
            <a:r>
              <a:rPr lang="lv-LV" dirty="0"/>
              <a:t>un pieņemt šo iedzīvotāju pilnvaru atsaukumus; apliecināt uz dokumentiem to iedzīvotāju paraksta īstumu, kuru deklarētā dzīvesvieta ir attiecīgās bāriņtiesas darbības teritorijā </a:t>
            </a:r>
            <a:r>
              <a:rPr lang="lv-LV" dirty="0" smtClean="0"/>
              <a:t>; </a:t>
            </a:r>
            <a:endParaRPr lang="lv-LV" dirty="0"/>
          </a:p>
        </p:txBody>
      </p:sp>
    </p:spTree>
    <p:extLst>
      <p:ext uri="{BB962C8B-B14F-4D97-AF65-F5344CB8AC3E}">
        <p14:creationId xmlns:p14="http://schemas.microsoft.com/office/powerpoint/2010/main" val="3966867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isnstūris 1"/>
          <p:cNvSpPr/>
          <p:nvPr/>
        </p:nvSpPr>
        <p:spPr>
          <a:xfrm>
            <a:off x="335448" y="58847"/>
            <a:ext cx="11524280" cy="3139321"/>
          </a:xfrm>
          <a:prstGeom prst="rect">
            <a:avLst/>
          </a:prstGeom>
        </p:spPr>
        <p:txBody>
          <a:bodyPr wrap="square">
            <a:spAutoFit/>
          </a:bodyPr>
          <a:lstStyle/>
          <a:p>
            <a:pPr marL="285750" lvl="0" indent="-285750">
              <a:buFont typeface="Arial" panose="020B0604020202020204" pitchFamily="34" charset="0"/>
              <a:buChar char="•"/>
            </a:pPr>
            <a:endParaRPr lang="lv-LV" dirty="0" smtClean="0"/>
          </a:p>
          <a:p>
            <a:pPr marL="285750" lvl="0" indent="-285750">
              <a:buFont typeface="Wingdings" panose="05000000000000000000" pitchFamily="2" charset="2"/>
              <a:buChar char="Ø"/>
            </a:pPr>
            <a:r>
              <a:rPr lang="lv-LV" dirty="0"/>
              <a:t>apliecināt tāda dokumenta noraksta, kopijas vai izraksta pareizību, kurš attiecas uz konkrēto </a:t>
            </a:r>
            <a:r>
              <a:rPr lang="lv-LV" dirty="0" smtClean="0"/>
              <a:t>personu; </a:t>
            </a:r>
          </a:p>
          <a:p>
            <a:pPr lvl="0"/>
            <a:endParaRPr lang="lv-LV" dirty="0" smtClean="0"/>
          </a:p>
          <a:p>
            <a:pPr marL="285750" lvl="0" indent="-285750">
              <a:buFont typeface="Wingdings" panose="05000000000000000000" pitchFamily="2" charset="2"/>
              <a:buChar char="Ø"/>
            </a:pPr>
            <a:r>
              <a:rPr lang="lv-LV" dirty="0" smtClean="0"/>
              <a:t>apliecināt </a:t>
            </a:r>
            <a:r>
              <a:rPr lang="lv-LV" dirty="0"/>
              <a:t>parakstus uz nostiprinājuma lūguma zemesgrāmatai, ja viens no lūdzējiem ir deklarējis savu dzīvesvietu attiecīgās bāriņtiesas darbības </a:t>
            </a:r>
            <a:r>
              <a:rPr lang="lv-LV" dirty="0" smtClean="0"/>
              <a:t>teritorijā.  </a:t>
            </a:r>
          </a:p>
          <a:p>
            <a:pPr lvl="0"/>
            <a:endParaRPr lang="lv-LV" dirty="0"/>
          </a:p>
          <a:p>
            <a:pPr algn="ctr"/>
            <a:r>
              <a:rPr lang="lv-LV" b="1" dirty="0">
                <a:solidFill>
                  <a:schemeClr val="accent1"/>
                </a:solidFill>
              </a:rPr>
              <a:t>Bāriņtiesas apliecinājums juridiskā spēka ziņā pielīdzināms notariālajam apliecinājumam.</a:t>
            </a:r>
            <a:r>
              <a:rPr lang="lv-LV" b="1" dirty="0">
                <a:solidFill>
                  <a:schemeClr val="tx2">
                    <a:lumMod val="60000"/>
                    <a:lumOff val="40000"/>
                  </a:schemeClr>
                </a:solidFill>
              </a:rPr>
              <a:t> </a:t>
            </a:r>
            <a:endParaRPr lang="lv-LV" b="1" dirty="0" smtClean="0">
              <a:solidFill>
                <a:schemeClr val="tx2">
                  <a:lumMod val="60000"/>
                  <a:lumOff val="40000"/>
                </a:schemeClr>
              </a:solidFill>
            </a:endParaRPr>
          </a:p>
          <a:p>
            <a:r>
              <a:rPr lang="lv-LV" dirty="0" smtClean="0"/>
              <a:t>Iekasētas </a:t>
            </a:r>
            <a:r>
              <a:rPr lang="lv-LV" dirty="0"/>
              <a:t>valsts </a:t>
            </a:r>
            <a:r>
              <a:rPr lang="lv-LV" dirty="0" smtClean="0"/>
              <a:t>nodevas  - 6899.47  </a:t>
            </a:r>
            <a:r>
              <a:rPr lang="lv-LV" i="1" dirty="0" smtClean="0"/>
              <a:t>euro</a:t>
            </a:r>
            <a:endParaRPr lang="lv-LV" i="1" dirty="0"/>
          </a:p>
          <a:p>
            <a:pPr algn="ctr"/>
            <a:endParaRPr lang="lv-LV" dirty="0" smtClean="0"/>
          </a:p>
          <a:p>
            <a:endParaRPr lang="lv-LV" dirty="0" smtClean="0"/>
          </a:p>
          <a:p>
            <a:pPr algn="ctr"/>
            <a:r>
              <a:rPr lang="lv-LV" dirty="0" smtClean="0"/>
              <a:t>                                                     </a:t>
            </a:r>
            <a:endParaRPr lang="lv-LV" dirty="0"/>
          </a:p>
        </p:txBody>
      </p:sp>
      <p:graphicFrame>
        <p:nvGraphicFramePr>
          <p:cNvPr id="4" name="Diagramma 2"/>
          <p:cNvGraphicFramePr>
            <a:graphicFrameLocks noGrp="1"/>
          </p:cNvGraphicFramePr>
          <p:nvPr>
            <p:extLst>
              <p:ext uri="{D42A27DB-BD31-4B8C-83A1-F6EECF244321}">
                <p14:modId xmlns:p14="http://schemas.microsoft.com/office/powerpoint/2010/main" val="4274213174"/>
              </p:ext>
            </p:extLst>
          </p:nvPr>
        </p:nvGraphicFramePr>
        <p:xfrm>
          <a:off x="841003" y="2420888"/>
          <a:ext cx="9721080" cy="405020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p:cNvGraphicFramePr>
            <a:graphicFrameLocks/>
          </p:cNvGraphicFramePr>
          <p:nvPr>
            <p:extLst>
              <p:ext uri="{D42A27DB-BD31-4B8C-83A1-F6EECF244321}">
                <p14:modId xmlns:p14="http://schemas.microsoft.com/office/powerpoint/2010/main" val="360844849"/>
              </p:ext>
            </p:extLst>
          </p:nvPr>
        </p:nvGraphicFramePr>
        <p:xfrm>
          <a:off x="1710756" y="2332750"/>
          <a:ext cx="8773664" cy="40862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Diagramma 2"/>
          <p:cNvGraphicFramePr>
            <a:graphicFrameLocks noGrp="1"/>
          </p:cNvGraphicFramePr>
          <p:nvPr>
            <p:extLst>
              <p:ext uri="{D42A27DB-BD31-4B8C-83A1-F6EECF244321}">
                <p14:modId xmlns:p14="http://schemas.microsoft.com/office/powerpoint/2010/main" val="819755384"/>
              </p:ext>
            </p:extLst>
          </p:nvPr>
        </p:nvGraphicFramePr>
        <p:xfrm>
          <a:off x="841003" y="2276872"/>
          <a:ext cx="10441160" cy="4259127"/>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Diagramma 2"/>
          <p:cNvGraphicFramePr>
            <a:graphicFrameLocks noGrp="1"/>
          </p:cNvGraphicFramePr>
          <p:nvPr>
            <p:extLst>
              <p:ext uri="{D42A27DB-BD31-4B8C-83A1-F6EECF244321}">
                <p14:modId xmlns:p14="http://schemas.microsoft.com/office/powerpoint/2010/main" val="819755384"/>
              </p:ext>
            </p:extLst>
          </p:nvPr>
        </p:nvGraphicFramePr>
        <p:xfrm>
          <a:off x="993403" y="2429272"/>
          <a:ext cx="10441160" cy="4259127"/>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 name="Chart 8"/>
          <p:cNvGraphicFramePr>
            <a:graphicFrameLocks/>
          </p:cNvGraphicFramePr>
          <p:nvPr>
            <p:extLst>
              <p:ext uri="{D42A27DB-BD31-4B8C-83A1-F6EECF244321}">
                <p14:modId xmlns:p14="http://schemas.microsoft.com/office/powerpoint/2010/main" val="999653210"/>
              </p:ext>
            </p:extLst>
          </p:nvPr>
        </p:nvGraphicFramePr>
        <p:xfrm>
          <a:off x="2435060" y="2659187"/>
          <a:ext cx="8632578" cy="4350887"/>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6907150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isnstūris 1"/>
          <p:cNvSpPr/>
          <p:nvPr/>
        </p:nvSpPr>
        <p:spPr>
          <a:xfrm>
            <a:off x="623554" y="188642"/>
            <a:ext cx="10371852" cy="5786199"/>
          </a:xfrm>
          <a:prstGeom prst="rect">
            <a:avLst/>
          </a:prstGeom>
        </p:spPr>
        <p:txBody>
          <a:bodyPr wrap="square">
            <a:spAutoFit/>
          </a:bodyPr>
          <a:lstStyle/>
          <a:p>
            <a:endParaRPr lang="lv-LV" sz="3200" b="1" i="1" dirty="0" smtClean="0">
              <a:solidFill>
                <a:srgbClr val="7030A0"/>
              </a:solidFill>
            </a:endParaRPr>
          </a:p>
          <a:p>
            <a:r>
              <a:rPr lang="lv-LV" sz="3200" b="1" i="1" dirty="0" smtClean="0">
                <a:solidFill>
                  <a:srgbClr val="7030A0"/>
                </a:solidFill>
              </a:rPr>
              <a:t>Sadarbība</a:t>
            </a:r>
          </a:p>
          <a:p>
            <a:endParaRPr lang="lv-LV" dirty="0" smtClean="0"/>
          </a:p>
          <a:p>
            <a:r>
              <a:rPr lang="lv-LV" dirty="0" smtClean="0"/>
              <a:t>Lai </a:t>
            </a:r>
            <a:r>
              <a:rPr lang="lv-LV" dirty="0"/>
              <a:t>nodrošinātu bērna vai aizgādnībā esošās </a:t>
            </a:r>
            <a:r>
              <a:rPr lang="lv-LV" dirty="0" smtClean="0"/>
              <a:t>personas </a:t>
            </a:r>
            <a:r>
              <a:rPr lang="lv-LV" dirty="0"/>
              <a:t>tiesību un interešu </a:t>
            </a:r>
            <a:r>
              <a:rPr lang="lv-LV" dirty="0" smtClean="0"/>
              <a:t>aizstāvību, </a:t>
            </a:r>
            <a:r>
              <a:rPr lang="lv-LV" dirty="0"/>
              <a:t>b</a:t>
            </a:r>
            <a:r>
              <a:rPr lang="lv-LV" dirty="0" smtClean="0"/>
              <a:t>āriņtiesa </a:t>
            </a:r>
            <a:r>
              <a:rPr lang="lv-LV" dirty="0"/>
              <a:t>sadarbojas </a:t>
            </a:r>
            <a:r>
              <a:rPr lang="lv-LV" dirty="0" smtClean="0"/>
              <a:t>ar:</a:t>
            </a:r>
          </a:p>
          <a:p>
            <a:pPr marL="285750" indent="-285750">
              <a:buFont typeface="Wingdings" panose="05000000000000000000" pitchFamily="2" charset="2"/>
              <a:buChar char="ü"/>
            </a:pPr>
            <a:r>
              <a:rPr lang="lv-LV" u="sng" dirty="0" smtClean="0">
                <a:solidFill>
                  <a:schemeClr val="accent1">
                    <a:lumMod val="75000"/>
                  </a:schemeClr>
                </a:solidFill>
              </a:rPr>
              <a:t> bāriņtiesām</a:t>
            </a:r>
            <a:r>
              <a:rPr lang="lv-LV" dirty="0" smtClean="0">
                <a:solidFill>
                  <a:schemeClr val="accent1">
                    <a:lumMod val="75000"/>
                  </a:schemeClr>
                </a:solidFill>
              </a:rPr>
              <a:t>;</a:t>
            </a:r>
          </a:p>
          <a:p>
            <a:pPr marL="285750" lvl="0" indent="-285750">
              <a:buFont typeface="Wingdings" panose="05000000000000000000" pitchFamily="2" charset="2"/>
              <a:buChar char="ü"/>
            </a:pPr>
            <a:r>
              <a:rPr lang="lv-LV" u="sng" dirty="0" smtClean="0">
                <a:solidFill>
                  <a:schemeClr val="accent1">
                    <a:lumMod val="75000"/>
                  </a:schemeClr>
                </a:solidFill>
              </a:rPr>
              <a:t>ilgstošas </a:t>
            </a:r>
            <a:r>
              <a:rPr lang="lv-LV" u="sng" dirty="0">
                <a:solidFill>
                  <a:schemeClr val="accent1">
                    <a:lumMod val="75000"/>
                  </a:schemeClr>
                </a:solidFill>
              </a:rPr>
              <a:t>sociālās aprūpes un sociālās rehabilitācijas </a:t>
            </a:r>
            <a:r>
              <a:rPr lang="lv-LV" u="sng" dirty="0" smtClean="0">
                <a:solidFill>
                  <a:schemeClr val="accent1">
                    <a:lumMod val="75000"/>
                  </a:schemeClr>
                </a:solidFill>
              </a:rPr>
              <a:t>institūcijām</a:t>
            </a:r>
            <a:r>
              <a:rPr lang="lv-LV" dirty="0" smtClean="0">
                <a:solidFill>
                  <a:schemeClr val="accent1">
                    <a:lumMod val="75000"/>
                  </a:schemeClr>
                </a:solidFill>
              </a:rPr>
              <a:t>: Latgales </a:t>
            </a:r>
            <a:r>
              <a:rPr lang="lv-LV" dirty="0">
                <a:solidFill>
                  <a:schemeClr val="accent1">
                    <a:lumMod val="75000"/>
                  </a:schemeClr>
                </a:solidFill>
              </a:rPr>
              <a:t>reģionālais atbalsta centrs “Rasas </a:t>
            </a:r>
            <a:r>
              <a:rPr lang="lv-LV" dirty="0" smtClean="0">
                <a:solidFill>
                  <a:schemeClr val="accent1">
                    <a:lumMod val="75000"/>
                  </a:schemeClr>
                </a:solidFill>
              </a:rPr>
              <a:t>pērles»; </a:t>
            </a:r>
            <a:r>
              <a:rPr lang="lv-LV" dirty="0" smtClean="0">
                <a:solidFill>
                  <a:schemeClr val="accent1">
                    <a:lumMod val="75000"/>
                  </a:schemeClr>
                </a:solidFill>
              </a:rPr>
              <a:t> </a:t>
            </a:r>
            <a:r>
              <a:rPr lang="lv-LV" dirty="0" smtClean="0">
                <a:solidFill>
                  <a:schemeClr val="accent1">
                    <a:lumMod val="75000"/>
                  </a:schemeClr>
                </a:solidFill>
              </a:rPr>
              <a:t>Valsts aprūpes centrs «Kalkūni», Tilžas internātpamatskola struktūrvienība «Ābeļzieds»;</a:t>
            </a:r>
            <a:endParaRPr lang="lv-LV" dirty="0">
              <a:solidFill>
                <a:schemeClr val="accent1">
                  <a:lumMod val="75000"/>
                </a:schemeClr>
              </a:solidFill>
            </a:endParaRPr>
          </a:p>
          <a:p>
            <a:pPr marL="285750" indent="-285750">
              <a:buFont typeface="Wingdings" panose="05000000000000000000" pitchFamily="2" charset="2"/>
              <a:buChar char="ü"/>
            </a:pPr>
            <a:r>
              <a:rPr lang="lv-LV" u="sng" dirty="0" smtClean="0">
                <a:solidFill>
                  <a:schemeClr val="accent1">
                    <a:lumMod val="75000"/>
                  </a:schemeClr>
                </a:solidFill>
              </a:rPr>
              <a:t>veselības </a:t>
            </a:r>
            <a:r>
              <a:rPr lang="lv-LV" u="sng" dirty="0">
                <a:solidFill>
                  <a:schemeClr val="accent1">
                    <a:lumMod val="75000"/>
                  </a:schemeClr>
                </a:solidFill>
              </a:rPr>
              <a:t>aprūpes </a:t>
            </a:r>
            <a:r>
              <a:rPr lang="lv-LV" u="sng" dirty="0" smtClean="0">
                <a:solidFill>
                  <a:schemeClr val="accent1">
                    <a:lumMod val="75000"/>
                  </a:schemeClr>
                </a:solidFill>
              </a:rPr>
              <a:t>iestādēm;</a:t>
            </a:r>
            <a:r>
              <a:rPr lang="lv-LV" dirty="0" smtClean="0">
                <a:solidFill>
                  <a:schemeClr val="accent1">
                    <a:lumMod val="75000"/>
                  </a:schemeClr>
                </a:solidFill>
              </a:rPr>
              <a:t> </a:t>
            </a:r>
          </a:p>
          <a:p>
            <a:pPr marL="285750" indent="-285750">
              <a:buFont typeface="Wingdings" panose="05000000000000000000" pitchFamily="2" charset="2"/>
              <a:buChar char="ü"/>
            </a:pPr>
            <a:r>
              <a:rPr lang="lv-LV" u="sng" dirty="0" smtClean="0">
                <a:solidFill>
                  <a:schemeClr val="accent1">
                    <a:lumMod val="75000"/>
                  </a:schemeClr>
                </a:solidFill>
              </a:rPr>
              <a:t>izglītības iestādēm;</a:t>
            </a:r>
          </a:p>
          <a:p>
            <a:pPr marL="285750" indent="-285750">
              <a:buFont typeface="Wingdings" panose="05000000000000000000" pitchFamily="2" charset="2"/>
              <a:buChar char="ü"/>
            </a:pPr>
            <a:r>
              <a:rPr lang="lv-LV" u="sng" dirty="0" smtClean="0">
                <a:solidFill>
                  <a:schemeClr val="accent1">
                    <a:lumMod val="75000"/>
                  </a:schemeClr>
                </a:solidFill>
              </a:rPr>
              <a:t> Sociālo dienestu; </a:t>
            </a:r>
          </a:p>
          <a:p>
            <a:pPr marL="285750" indent="-285750">
              <a:buFont typeface="Wingdings" panose="05000000000000000000" pitchFamily="2" charset="2"/>
              <a:buChar char="ü"/>
            </a:pPr>
            <a:r>
              <a:rPr lang="lv-LV" u="sng" dirty="0" smtClean="0">
                <a:solidFill>
                  <a:schemeClr val="accent1">
                    <a:lumMod val="75000"/>
                  </a:schemeClr>
                </a:solidFill>
              </a:rPr>
              <a:t>Valsts policiju un pašvaldības policiju, </a:t>
            </a:r>
          </a:p>
          <a:p>
            <a:pPr marL="285750" indent="-285750">
              <a:buFont typeface="Wingdings" panose="05000000000000000000" pitchFamily="2" charset="2"/>
              <a:buChar char="ü"/>
            </a:pPr>
            <a:r>
              <a:rPr lang="lv-LV" u="sng" dirty="0">
                <a:solidFill>
                  <a:schemeClr val="accent1">
                    <a:lumMod val="75000"/>
                  </a:schemeClr>
                </a:solidFill>
              </a:rPr>
              <a:t>Valsts Probācijas </a:t>
            </a:r>
            <a:r>
              <a:rPr lang="lv-LV" u="sng" dirty="0" smtClean="0">
                <a:solidFill>
                  <a:schemeClr val="accent1">
                    <a:lumMod val="75000"/>
                  </a:schemeClr>
                </a:solidFill>
              </a:rPr>
              <a:t>dienesta Balvu teritoriālo </a:t>
            </a:r>
            <a:r>
              <a:rPr lang="lv-LV" u="sng" dirty="0" smtClean="0">
                <a:solidFill>
                  <a:schemeClr val="accent1">
                    <a:lumMod val="75000"/>
                  </a:schemeClr>
                </a:solidFill>
              </a:rPr>
              <a:t>struktūrvienību,</a:t>
            </a:r>
          </a:p>
          <a:p>
            <a:pPr marL="285750" indent="-285750">
              <a:buFont typeface="Wingdings" panose="05000000000000000000" pitchFamily="2" charset="2"/>
              <a:buChar char="ü"/>
            </a:pPr>
            <a:r>
              <a:rPr lang="lv-LV" u="sng" dirty="0" smtClean="0">
                <a:solidFill>
                  <a:schemeClr val="accent1">
                    <a:lumMod val="75000"/>
                  </a:schemeClr>
                </a:solidFill>
              </a:rPr>
              <a:t>Sadarbības grupa bērnu tiesību aizsardzības jautājumos.</a:t>
            </a:r>
            <a:r>
              <a:rPr lang="lv-LV" u="sng" dirty="0" smtClean="0">
                <a:solidFill>
                  <a:schemeClr val="accent1">
                    <a:lumMod val="75000"/>
                  </a:schemeClr>
                </a:solidFill>
              </a:rPr>
              <a:t> </a:t>
            </a:r>
            <a:endParaRPr lang="lv-LV" u="sng" dirty="0" smtClean="0">
              <a:solidFill>
                <a:schemeClr val="accent1">
                  <a:lumMod val="75000"/>
                </a:schemeClr>
              </a:solidFill>
            </a:endParaRPr>
          </a:p>
          <a:p>
            <a:endParaRPr lang="lv-LV" u="sng" dirty="0" smtClean="0"/>
          </a:p>
          <a:p>
            <a:r>
              <a:rPr lang="lv-LV" dirty="0" smtClean="0"/>
              <a:t>Sadarbības </a:t>
            </a:r>
            <a:r>
              <a:rPr lang="lv-LV" dirty="0"/>
              <a:t>formas ir dažādas – kopīgas dzīves apstākļu pārbaudes, </a:t>
            </a:r>
            <a:r>
              <a:rPr lang="lv-LV" dirty="0" smtClean="0"/>
              <a:t>profilakses reidi, pārrunas, informācijas pieprasījumi un sniegšana, </a:t>
            </a:r>
            <a:r>
              <a:rPr lang="lv-LV" dirty="0" err="1" smtClean="0"/>
              <a:t>starpinstitucionālās</a:t>
            </a:r>
            <a:r>
              <a:rPr lang="lv-LV" dirty="0" smtClean="0"/>
              <a:t> </a:t>
            </a:r>
            <a:r>
              <a:rPr lang="lv-LV" dirty="0"/>
              <a:t>sanāksmes, risku izvērtēšana, </a:t>
            </a:r>
            <a:r>
              <a:rPr lang="lv-LV" dirty="0" smtClean="0"/>
              <a:t>tikšanās un pārbaudes izglītības </a:t>
            </a:r>
            <a:r>
              <a:rPr lang="lv-LV" dirty="0"/>
              <a:t>iestādēs un citas</a:t>
            </a:r>
            <a:r>
              <a:rPr lang="lv-LV" dirty="0" smtClean="0"/>
              <a:t>.</a:t>
            </a:r>
          </a:p>
          <a:p>
            <a:endParaRPr lang="lv-LV" dirty="0"/>
          </a:p>
        </p:txBody>
      </p:sp>
    </p:spTree>
    <p:extLst>
      <p:ext uri="{BB962C8B-B14F-4D97-AF65-F5344CB8AC3E}">
        <p14:creationId xmlns:p14="http://schemas.microsoft.com/office/powerpoint/2010/main" val="13670870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isnstūris 1"/>
          <p:cNvSpPr/>
          <p:nvPr/>
        </p:nvSpPr>
        <p:spPr>
          <a:xfrm>
            <a:off x="160199" y="16115"/>
            <a:ext cx="11891601" cy="6001643"/>
          </a:xfrm>
          <a:prstGeom prst="rect">
            <a:avLst/>
          </a:prstGeom>
        </p:spPr>
        <p:txBody>
          <a:bodyPr wrap="square">
            <a:spAutoFit/>
          </a:bodyPr>
          <a:lstStyle/>
          <a:p>
            <a:endParaRPr lang="lv-LV" sz="3200" dirty="0" smtClean="0">
              <a:solidFill>
                <a:schemeClr val="accent2"/>
              </a:solidFill>
            </a:endParaRPr>
          </a:p>
          <a:p>
            <a:r>
              <a:rPr lang="lv-LV" sz="3200" b="1" i="1" dirty="0" smtClean="0">
                <a:solidFill>
                  <a:srgbClr val="7030A0"/>
                </a:solidFill>
              </a:rPr>
              <a:t>Bāriņtiesā ir 370 </a:t>
            </a:r>
            <a:r>
              <a:rPr lang="lv-LV" sz="3200" b="1" i="1" dirty="0" smtClean="0">
                <a:solidFill>
                  <a:srgbClr val="7030A0"/>
                </a:solidFill>
              </a:rPr>
              <a:t>aktīvās lietas. (+86)= 456</a:t>
            </a:r>
            <a:endParaRPr lang="lv-LV" sz="3200" b="1" i="1" dirty="0" smtClean="0">
              <a:solidFill>
                <a:srgbClr val="7030A0"/>
              </a:solidFill>
            </a:endParaRPr>
          </a:p>
          <a:p>
            <a:r>
              <a:rPr lang="lv-LV" sz="3200" b="1" i="1" dirty="0" smtClean="0">
                <a:solidFill>
                  <a:srgbClr val="7030A0"/>
                </a:solidFill>
              </a:rPr>
              <a:t>2018.gadā ierosinātas 86 lietas.</a:t>
            </a:r>
          </a:p>
          <a:p>
            <a:endParaRPr lang="lv-LV" sz="3200" b="1" i="1" dirty="0" smtClean="0">
              <a:solidFill>
                <a:srgbClr val="7030A0"/>
              </a:solidFill>
            </a:endParaRPr>
          </a:p>
          <a:p>
            <a:r>
              <a:rPr lang="lv-LV" b="1" i="1" dirty="0" smtClean="0">
                <a:solidFill>
                  <a:srgbClr val="7030A0"/>
                </a:solidFill>
              </a:rPr>
              <a:t> </a:t>
            </a:r>
            <a:r>
              <a:rPr lang="lv-LV" sz="2800" b="1" i="1" dirty="0" smtClean="0">
                <a:solidFill>
                  <a:srgbClr val="7030A0"/>
                </a:solidFill>
              </a:rPr>
              <a:t>KONTROLE</a:t>
            </a:r>
          </a:p>
          <a:p>
            <a:pPr algn="just">
              <a:lnSpc>
                <a:spcPct val="114000"/>
              </a:lnSpc>
            </a:pPr>
            <a:r>
              <a:rPr lang="lv-LV" dirty="0" smtClean="0"/>
              <a:t>	</a:t>
            </a:r>
            <a:r>
              <a:rPr lang="lv-LV" sz="2000" dirty="0" smtClean="0"/>
              <a:t>Bāriņtiesā </a:t>
            </a:r>
            <a:r>
              <a:rPr lang="lv-LV" sz="2000" dirty="0"/>
              <a:t>izveidotā iekšējā lietu kontroles sistēma- lietas tiek pārbaudītas divas reizes gadā, tas dod iespēju nepilnības konstatēt un novērst īsākā laikā. </a:t>
            </a:r>
            <a:endParaRPr lang="lv-LV" sz="2000" dirty="0" smtClean="0"/>
          </a:p>
          <a:p>
            <a:pPr algn="just">
              <a:lnSpc>
                <a:spcPct val="114000"/>
              </a:lnSpc>
            </a:pPr>
            <a:r>
              <a:rPr lang="lv-LV" sz="2000" dirty="0"/>
              <a:t>	Iekšējās kontroles ietvaros darbinieki katra mēneša beigās iesniedz darba atskaiti, kurā atspoguļotas mēneša laikā veiktās darbības (sarunu protokoli, dzīves apstākļu pārbaudes, nekustamā īpašuma apsekošanas akti, lēmumu projektu sagatavošana, saņemtās un sniegtās informācijas protokoli, dalība tiesas sēdēs, veiktie apliecinājumi, pieņemtie apmeklētāji u.c</a:t>
            </a:r>
            <a:r>
              <a:rPr lang="lv-LV" sz="2000" dirty="0" smtClean="0"/>
              <a:t>.).</a:t>
            </a:r>
          </a:p>
          <a:p>
            <a:pPr algn="just">
              <a:lnSpc>
                <a:spcPct val="114000"/>
              </a:lnSpc>
            </a:pPr>
            <a:endParaRPr lang="lv-LV" sz="2000" dirty="0" smtClean="0"/>
          </a:p>
          <a:p>
            <a:pPr algn="just">
              <a:lnSpc>
                <a:spcPct val="114000"/>
              </a:lnSpc>
            </a:pPr>
            <a:r>
              <a:rPr lang="lv-LV" sz="2000" dirty="0" smtClean="0"/>
              <a:t>	Bāriņtiesa veic </a:t>
            </a:r>
            <a:r>
              <a:rPr lang="lv-LV" sz="2000" dirty="0"/>
              <a:t>datu ievadi Nepilngadīgo personu atbalsta </a:t>
            </a:r>
            <a:r>
              <a:rPr lang="lv-LV" sz="2000" dirty="0" smtClean="0"/>
              <a:t>informācijas (NPAIS) </a:t>
            </a:r>
            <a:r>
              <a:rPr lang="lv-LV" sz="2000" dirty="0" smtClean="0"/>
              <a:t>sistēmā</a:t>
            </a:r>
            <a:r>
              <a:rPr lang="lv-LV" sz="2000" dirty="0"/>
              <a:t> </a:t>
            </a:r>
            <a:r>
              <a:rPr lang="lv-LV" sz="2000" dirty="0" smtClean="0"/>
              <a:t>un Audžuģimenes atbalsta sistēmā(AGIS)- tiek ievadīti visu lietu dokumenti.</a:t>
            </a:r>
            <a:endParaRPr lang="lv-LV" sz="2000" dirty="0" smtClean="0"/>
          </a:p>
          <a:p>
            <a:pPr algn="just">
              <a:lnSpc>
                <a:spcPct val="114000"/>
              </a:lnSpc>
            </a:pPr>
            <a:r>
              <a:rPr lang="lv-LV" sz="2000" dirty="0"/>
              <a:t>		</a:t>
            </a:r>
          </a:p>
        </p:txBody>
      </p:sp>
    </p:spTree>
    <p:extLst>
      <p:ext uri="{BB962C8B-B14F-4D97-AF65-F5344CB8AC3E}">
        <p14:creationId xmlns:p14="http://schemas.microsoft.com/office/powerpoint/2010/main" val="26606070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isnstūris 1"/>
          <p:cNvSpPr/>
          <p:nvPr/>
        </p:nvSpPr>
        <p:spPr>
          <a:xfrm>
            <a:off x="1057027" y="116632"/>
            <a:ext cx="10369152" cy="5170646"/>
          </a:xfrm>
          <a:prstGeom prst="rect">
            <a:avLst/>
          </a:prstGeom>
        </p:spPr>
        <p:txBody>
          <a:bodyPr wrap="square">
            <a:spAutoFit/>
          </a:bodyPr>
          <a:lstStyle/>
          <a:p>
            <a:endParaRPr lang="lv-LV" i="1" dirty="0" smtClean="0"/>
          </a:p>
          <a:p>
            <a:endParaRPr lang="lv-LV" i="1" dirty="0" smtClean="0"/>
          </a:p>
          <a:p>
            <a:pPr>
              <a:lnSpc>
                <a:spcPct val="150000"/>
              </a:lnSpc>
            </a:pPr>
            <a:endParaRPr lang="lv-LV" dirty="0" smtClean="0"/>
          </a:p>
          <a:p>
            <a:pPr algn="just">
              <a:lnSpc>
                <a:spcPct val="150000"/>
              </a:lnSpc>
            </a:pPr>
            <a:r>
              <a:rPr lang="lv-LV" dirty="0" smtClean="0"/>
              <a:t>	</a:t>
            </a:r>
          </a:p>
          <a:p>
            <a:pPr algn="just">
              <a:lnSpc>
                <a:spcPct val="150000"/>
              </a:lnSpc>
            </a:pPr>
            <a:endParaRPr lang="lv-LV" sz="2000" dirty="0"/>
          </a:p>
          <a:p>
            <a:pPr algn="just">
              <a:lnSpc>
                <a:spcPct val="150000"/>
              </a:lnSpc>
            </a:pPr>
            <a:r>
              <a:rPr lang="lv-LV" sz="2000" dirty="0" smtClean="0"/>
              <a:t>Bāriņtiesa </a:t>
            </a:r>
            <a:r>
              <a:rPr lang="lv-LV" sz="2000" dirty="0"/>
              <a:t>darbojas Latvijas bāriņtiesu darbinieku asociācijā ar mērķi sekmēt bāriņtiesu darbinieku profesionālo izaugsmi, apspriest normatīvo aktu projektus un izstrādāt priekšlikumus normatīvo aktu grozījumiem, risināt jautājumus bērnu tiesību aizsardzības sistēmas pilnveidošanā un citus bāriņtiesu kompetencē esošos jautājumus, </a:t>
            </a:r>
            <a:r>
              <a:rPr lang="lv-LV" sz="2000" dirty="0" smtClean="0"/>
              <a:t>iegūt un popularizēt </a:t>
            </a:r>
            <a:r>
              <a:rPr lang="lv-LV" sz="2000" dirty="0"/>
              <a:t>pozitīvo pieredzi bāriņtiesu darbā. </a:t>
            </a:r>
            <a:endParaRPr lang="lv-LV" sz="2000" dirty="0" smtClean="0"/>
          </a:p>
          <a:p>
            <a:pPr algn="just">
              <a:lnSpc>
                <a:spcPct val="150000"/>
              </a:lnSpc>
            </a:pPr>
            <a:r>
              <a:rPr lang="lv-LV" sz="2000" dirty="0" smtClean="0"/>
              <a:t>Bāriņtiesu darbinieki pilnībā nodrošināti ar obligāto apmācību apmeklēšanu.</a:t>
            </a:r>
            <a:endParaRPr lang="lv-LV" sz="2000" dirty="0" smtClean="0"/>
          </a:p>
          <a:p>
            <a:pPr algn="just">
              <a:lnSpc>
                <a:spcPct val="150000"/>
              </a:lnSpc>
            </a:pPr>
            <a:r>
              <a:rPr lang="lv-LV" sz="2000" dirty="0" smtClean="0"/>
              <a:t>	</a:t>
            </a:r>
            <a:endParaRPr lang="lv-LV" dirty="0"/>
          </a:p>
        </p:txBody>
      </p:sp>
      <p:pic>
        <p:nvPicPr>
          <p:cNvPr id="3074" name="Picture 2" descr="http://www.aglona.lv/wp-content/uploads/2012/07/barintiesu_asoc.bmp"/>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027" y="692696"/>
            <a:ext cx="5613092" cy="8828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95863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1.godagimene.lv/cache/79/24/7924ac27987831262e7d7a938a3e800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325" y="-29344"/>
            <a:ext cx="12030926"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345059" y="548680"/>
            <a:ext cx="9721080" cy="1569660"/>
          </a:xfrm>
          <a:prstGeom prst="rect">
            <a:avLst/>
          </a:prstGeom>
        </p:spPr>
        <p:txBody>
          <a:bodyPr wrap="square">
            <a:spAutoFit/>
          </a:bodyPr>
          <a:lstStyle/>
          <a:p>
            <a:pPr algn="ctr"/>
            <a:r>
              <a:rPr lang="lv-LV" sz="2400" b="1" i="1" dirty="0" smtClean="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Bāriņtiesas </a:t>
            </a:r>
            <a:r>
              <a:rPr lang="lv-LV" sz="2400" b="1" i="1"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darbības un pieņemtie lēmumi ir vērsti uz bērnu un aizgādnībā esošu personu tiesību un interešu aizsardzību un nodrošināšanu.</a:t>
            </a:r>
          </a:p>
          <a:p>
            <a:pPr algn="ctr"/>
            <a:endParaRPr lang="lv-LV" sz="2400" b="1" i="1"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lv-LV" sz="2400" b="1" i="1"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Lai bērni augtu ģimenē, aprūpēti, veseli un drošībā.</a:t>
            </a:r>
          </a:p>
        </p:txBody>
      </p:sp>
      <p:sp>
        <p:nvSpPr>
          <p:cNvPr id="4" name="Rectangle 3"/>
          <p:cNvSpPr/>
          <p:nvPr/>
        </p:nvSpPr>
        <p:spPr>
          <a:xfrm>
            <a:off x="8257827" y="3068960"/>
            <a:ext cx="3816424" cy="523220"/>
          </a:xfrm>
          <a:prstGeom prst="rect">
            <a:avLst/>
          </a:prstGeom>
        </p:spPr>
        <p:txBody>
          <a:bodyPr wrap="square">
            <a:spAutoFit/>
          </a:bodyPr>
          <a:lstStyle/>
          <a:p>
            <a:r>
              <a:rPr lang="lv-LV" sz="2800" b="1" i="1" dirty="0">
                <a:solidFill>
                  <a:srgbClr val="7030A0"/>
                </a:solidFill>
              </a:rPr>
              <a:t>Paldies par uzmanību!</a:t>
            </a:r>
          </a:p>
        </p:txBody>
      </p:sp>
    </p:spTree>
    <p:extLst>
      <p:ext uri="{BB962C8B-B14F-4D97-AF65-F5344CB8AC3E}">
        <p14:creationId xmlns:p14="http://schemas.microsoft.com/office/powerpoint/2010/main" val="41118893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Shēma 1"/>
          <p:cNvGraphicFramePr/>
          <p:nvPr>
            <p:extLst>
              <p:ext uri="{D42A27DB-BD31-4B8C-83A1-F6EECF244321}">
                <p14:modId xmlns:p14="http://schemas.microsoft.com/office/powerpoint/2010/main" val="2195513352"/>
              </p:ext>
            </p:extLst>
          </p:nvPr>
        </p:nvGraphicFramePr>
        <p:xfrm>
          <a:off x="1295804" y="1124744"/>
          <a:ext cx="9250984" cy="38884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Virsraksts 2"/>
          <p:cNvSpPr>
            <a:spLocks noGrp="1"/>
          </p:cNvSpPr>
          <p:nvPr>
            <p:ph type="title"/>
          </p:nvPr>
        </p:nvSpPr>
        <p:spPr>
          <a:xfrm>
            <a:off x="7177707" y="476672"/>
            <a:ext cx="4824536" cy="4104456"/>
          </a:xfrm>
        </p:spPr>
        <p:txBody>
          <a:bodyPr>
            <a:noAutofit/>
          </a:bodyPr>
          <a:lstStyle/>
          <a:p>
            <a:pPr algn="l">
              <a:lnSpc>
                <a:spcPts val="3000"/>
              </a:lnSpc>
            </a:pPr>
            <a:r>
              <a:rPr lang="lv-LV" sz="2000" dirty="0" smtClean="0">
                <a:solidFill>
                  <a:schemeClr val="tx1"/>
                </a:solidFill>
              </a:rPr>
              <a:t>Bāriņtiesas </a:t>
            </a:r>
            <a:r>
              <a:rPr lang="lv-LV" sz="2000" dirty="0">
                <a:solidFill>
                  <a:schemeClr val="tx1"/>
                </a:solidFill>
              </a:rPr>
              <a:t>darbības teritorija </a:t>
            </a:r>
            <a:r>
              <a:rPr lang="lv-LV" sz="2000" dirty="0" smtClean="0">
                <a:solidFill>
                  <a:schemeClr val="tx1"/>
                </a:solidFill>
              </a:rPr>
              <a:t>ir Balvu </a:t>
            </a:r>
            <a:r>
              <a:rPr lang="lv-LV" sz="2000" dirty="0">
                <a:solidFill>
                  <a:schemeClr val="tx1"/>
                </a:solidFill>
              </a:rPr>
              <a:t>novada teritorija, ieskaitot </a:t>
            </a:r>
            <a:r>
              <a:rPr lang="lv-LV" sz="2000" dirty="0" smtClean="0">
                <a:solidFill>
                  <a:schemeClr val="tx1"/>
                </a:solidFill>
              </a:rPr>
              <a:t>Balvu </a:t>
            </a:r>
            <a:r>
              <a:rPr lang="lv-LV" sz="2000" dirty="0">
                <a:solidFill>
                  <a:schemeClr val="tx1"/>
                </a:solidFill>
              </a:rPr>
              <a:t>pilsētu. </a:t>
            </a:r>
            <a:br>
              <a:rPr lang="lv-LV" sz="2000" dirty="0">
                <a:solidFill>
                  <a:schemeClr val="tx1"/>
                </a:solidFill>
              </a:rPr>
            </a:br>
            <a:r>
              <a:rPr lang="lv-LV" sz="2000" dirty="0">
                <a:solidFill>
                  <a:schemeClr val="tx1"/>
                </a:solidFill>
              </a:rPr>
              <a:t>Bāriņtiesa nodrošina iedzīvotāju pieņemšanu visā novada </a:t>
            </a:r>
            <a:r>
              <a:rPr lang="lv-LV" sz="2000" dirty="0" smtClean="0">
                <a:solidFill>
                  <a:schemeClr val="tx1"/>
                </a:solidFill>
              </a:rPr>
              <a:t>teritorijā - Balvu, Bērzkalnes, Lazdulejas, Briežuciema, Vectilžas, Tilžas, Krišjāņu, Bērzpils, Kubulu, Vīksnas pagastos</a:t>
            </a:r>
            <a:r>
              <a:rPr lang="lv-LV" sz="2000" dirty="0">
                <a:solidFill>
                  <a:schemeClr val="tx1"/>
                </a:solidFill>
              </a:rPr>
              <a:t/>
            </a:r>
            <a:br>
              <a:rPr lang="lv-LV" sz="2000" dirty="0">
                <a:solidFill>
                  <a:schemeClr val="tx1"/>
                </a:solidFill>
              </a:rPr>
            </a:br>
            <a:r>
              <a:rPr lang="lv-LV" sz="2000" dirty="0">
                <a:solidFill>
                  <a:schemeClr val="tx1"/>
                </a:solidFill>
              </a:rPr>
              <a:t/>
            </a:r>
            <a:br>
              <a:rPr lang="lv-LV" sz="2000" dirty="0">
                <a:solidFill>
                  <a:schemeClr val="tx1"/>
                </a:solidFill>
              </a:rPr>
            </a:br>
            <a:r>
              <a:rPr lang="lv-LV" sz="2000" dirty="0" smtClean="0">
                <a:solidFill>
                  <a:schemeClr val="tx1"/>
                </a:solidFill>
              </a:rPr>
              <a:t>      Bāriņtiesā </a:t>
            </a:r>
            <a:r>
              <a:rPr lang="lv-LV" sz="2000" dirty="0">
                <a:solidFill>
                  <a:schemeClr val="tx1"/>
                </a:solidFill>
              </a:rPr>
              <a:t>strādā </a:t>
            </a:r>
            <a:r>
              <a:rPr lang="lv-LV" sz="2000" dirty="0" smtClean="0">
                <a:solidFill>
                  <a:schemeClr val="tx1"/>
                </a:solidFill>
              </a:rPr>
              <a:t>10 </a:t>
            </a:r>
            <a:r>
              <a:rPr lang="lv-LV" sz="2000" dirty="0">
                <a:solidFill>
                  <a:schemeClr val="tx1"/>
                </a:solidFill>
              </a:rPr>
              <a:t>darbinieki</a:t>
            </a:r>
            <a:br>
              <a:rPr lang="lv-LV" sz="2000" dirty="0">
                <a:solidFill>
                  <a:schemeClr val="tx1"/>
                </a:solidFill>
              </a:rPr>
            </a:br>
            <a:endParaRPr lang="lv-LV" sz="2000" cap="none" dirty="0">
              <a:solidFill>
                <a:schemeClr val="tx1"/>
              </a:solidFill>
            </a:endParaRPr>
          </a:p>
        </p:txBody>
      </p:sp>
      <p:graphicFrame>
        <p:nvGraphicFramePr>
          <p:cNvPr id="4" name="Shēma 3"/>
          <p:cNvGraphicFramePr/>
          <p:nvPr>
            <p:extLst>
              <p:ext uri="{D42A27DB-BD31-4B8C-83A1-F6EECF244321}">
                <p14:modId xmlns:p14="http://schemas.microsoft.com/office/powerpoint/2010/main" val="4226296913"/>
              </p:ext>
            </p:extLst>
          </p:nvPr>
        </p:nvGraphicFramePr>
        <p:xfrm>
          <a:off x="264939" y="719944"/>
          <a:ext cx="6768751" cy="554461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5" name="Liekta labā bultiņa 4"/>
          <p:cNvSpPr/>
          <p:nvPr/>
        </p:nvSpPr>
        <p:spPr>
          <a:xfrm>
            <a:off x="7426165" y="3492252"/>
            <a:ext cx="182880" cy="28803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solidFill>
                <a:schemeClr val="tx1"/>
              </a:solidFill>
            </a:endParaRPr>
          </a:p>
        </p:txBody>
      </p:sp>
      <p:sp>
        <p:nvSpPr>
          <p:cNvPr id="6" name="Liekta labā bultiņa 5"/>
          <p:cNvSpPr/>
          <p:nvPr/>
        </p:nvSpPr>
        <p:spPr>
          <a:xfrm>
            <a:off x="7426165" y="3797424"/>
            <a:ext cx="182880" cy="28803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solidFill>
                <a:schemeClr val="tx1"/>
              </a:solidFill>
            </a:endParaRPr>
          </a:p>
        </p:txBody>
      </p:sp>
    </p:spTree>
    <p:extLst>
      <p:ext uri="{BB962C8B-B14F-4D97-AF65-F5344CB8AC3E}">
        <p14:creationId xmlns:p14="http://schemas.microsoft.com/office/powerpoint/2010/main" val="12468610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609759" y="0"/>
            <a:ext cx="10975658" cy="1412776"/>
          </a:xfrm>
        </p:spPr>
        <p:txBody>
          <a:bodyPr/>
          <a:lstStyle/>
          <a:p>
            <a:r>
              <a:rPr lang="lv-LV" sz="2800" b="1" i="1" dirty="0" smtClean="0">
                <a:solidFill>
                  <a:schemeClr val="tx1"/>
                </a:solidFill>
              </a:rPr>
              <a:t>Bāriņtiesas amatpersonu profesionālā kvalifikācija:</a:t>
            </a:r>
            <a:endParaRPr lang="lv-LV" sz="2800" b="1" i="1" dirty="0">
              <a:solidFill>
                <a:schemeClr val="tx1"/>
              </a:solidFill>
            </a:endParaRPr>
          </a:p>
        </p:txBody>
      </p:sp>
      <p:sp>
        <p:nvSpPr>
          <p:cNvPr id="3" name="Satura vietturis 2"/>
          <p:cNvSpPr>
            <a:spLocks noGrp="1"/>
          </p:cNvSpPr>
          <p:nvPr>
            <p:ph idx="1"/>
          </p:nvPr>
        </p:nvSpPr>
        <p:spPr/>
        <p:txBody>
          <a:bodyPr>
            <a:normAutofit/>
          </a:bodyPr>
          <a:lstStyle/>
          <a:p>
            <a:r>
              <a:rPr lang="lv-LV" sz="2000" b="1" dirty="0" smtClean="0">
                <a:solidFill>
                  <a:schemeClr val="tx1"/>
                </a:solidFill>
                <a:latin typeface="+mn-lt"/>
              </a:rPr>
              <a:t>Bāriņtiesas priekšsēdētāja - </a:t>
            </a:r>
            <a:r>
              <a:rPr lang="lv-LV" sz="2000" dirty="0" smtClean="0">
                <a:solidFill>
                  <a:schemeClr val="tx1"/>
                </a:solidFill>
                <a:latin typeface="+mn-lt"/>
              </a:rPr>
              <a:t>Humanitāro zinātņu bakalaura grāds vēsturē</a:t>
            </a:r>
            <a:r>
              <a:rPr lang="lv-LV" sz="2000" b="1" dirty="0" smtClean="0">
                <a:solidFill>
                  <a:schemeClr val="tx1"/>
                </a:solidFill>
                <a:latin typeface="+mn-lt"/>
              </a:rPr>
              <a:t>, </a:t>
            </a:r>
            <a:r>
              <a:rPr lang="lv-LV" sz="2000" dirty="0" smtClean="0">
                <a:solidFill>
                  <a:schemeClr val="tx1"/>
                </a:solidFill>
                <a:latin typeface="+mn-lt"/>
              </a:rPr>
              <a:t>augstākā </a:t>
            </a:r>
            <a:r>
              <a:rPr lang="lv-LV" sz="2000" dirty="0">
                <a:solidFill>
                  <a:schemeClr val="tx1"/>
                </a:solidFill>
                <a:latin typeface="+mn-lt"/>
              </a:rPr>
              <a:t>pedagoģiskā</a:t>
            </a:r>
            <a:r>
              <a:rPr lang="lv-LV" sz="2000" dirty="0" smtClean="0">
                <a:solidFill>
                  <a:schemeClr val="tx1"/>
                </a:solidFill>
                <a:latin typeface="+mn-lt"/>
              </a:rPr>
              <a:t>, </a:t>
            </a:r>
            <a:r>
              <a:rPr lang="lv-LV" sz="2000" dirty="0">
                <a:solidFill>
                  <a:schemeClr val="tx1"/>
                </a:solidFill>
                <a:latin typeface="+mn-lt"/>
              </a:rPr>
              <a:t>profesionālais bakalaurs tiesību </a:t>
            </a:r>
            <a:r>
              <a:rPr lang="lv-LV" sz="2000" dirty="0" smtClean="0">
                <a:solidFill>
                  <a:schemeClr val="tx1"/>
                </a:solidFill>
                <a:latin typeface="+mn-lt"/>
              </a:rPr>
              <a:t>zinātnē; maģistra profesionālais </a:t>
            </a:r>
            <a:r>
              <a:rPr lang="lv-LV" sz="2000" dirty="0">
                <a:solidFill>
                  <a:schemeClr val="tx1"/>
                </a:solidFill>
                <a:latin typeface="+mn-lt"/>
              </a:rPr>
              <a:t>grāds </a:t>
            </a:r>
            <a:r>
              <a:rPr lang="lv-LV" sz="2000" dirty="0" smtClean="0">
                <a:solidFill>
                  <a:schemeClr val="tx1"/>
                </a:solidFill>
                <a:latin typeface="+mn-lt"/>
              </a:rPr>
              <a:t>valsts pārvaldē.</a:t>
            </a:r>
            <a:endParaRPr lang="lv-LV" sz="2000" dirty="0">
              <a:solidFill>
                <a:schemeClr val="tx1"/>
              </a:solidFill>
              <a:latin typeface="+mn-lt"/>
            </a:endParaRPr>
          </a:p>
          <a:p>
            <a:r>
              <a:rPr lang="lv-LV" sz="2000" b="1" dirty="0" smtClean="0">
                <a:solidFill>
                  <a:schemeClr val="tx1"/>
                </a:solidFill>
                <a:latin typeface="+mn-lt"/>
              </a:rPr>
              <a:t>Bāriņtiesas priekšsēdētāja vietniece </a:t>
            </a:r>
            <a:r>
              <a:rPr lang="lv-LV" sz="2000" dirty="0" smtClean="0">
                <a:solidFill>
                  <a:schemeClr val="tx1"/>
                </a:solidFill>
                <a:latin typeface="+mn-lt"/>
              </a:rPr>
              <a:t>- otrā līmeņa </a:t>
            </a:r>
            <a:r>
              <a:rPr lang="lv-LV" sz="2000" dirty="0" smtClean="0">
                <a:solidFill>
                  <a:schemeClr val="tx1"/>
                </a:solidFill>
                <a:latin typeface="+mn-lt"/>
              </a:rPr>
              <a:t>profesionālā augstākā </a:t>
            </a:r>
            <a:r>
              <a:rPr lang="lv-LV" sz="2000" dirty="0" smtClean="0">
                <a:solidFill>
                  <a:schemeClr val="tx1"/>
                </a:solidFill>
                <a:latin typeface="+mn-lt"/>
              </a:rPr>
              <a:t>izglītība </a:t>
            </a:r>
            <a:r>
              <a:rPr lang="lv-LV" sz="2000" dirty="0" smtClean="0">
                <a:solidFill>
                  <a:schemeClr val="tx1"/>
                </a:solidFill>
              </a:rPr>
              <a:t>pedagoģijā</a:t>
            </a:r>
            <a:r>
              <a:rPr lang="lv-LV" sz="2000" dirty="0" smtClean="0">
                <a:solidFill>
                  <a:schemeClr val="tx1"/>
                </a:solidFill>
                <a:latin typeface="+mn-lt"/>
              </a:rPr>
              <a:t>.</a:t>
            </a:r>
            <a:endParaRPr lang="lv-LV" sz="2000" dirty="0">
              <a:solidFill>
                <a:schemeClr val="tx1"/>
              </a:solidFill>
              <a:latin typeface="+mn-lt"/>
            </a:endParaRPr>
          </a:p>
          <a:p>
            <a:r>
              <a:rPr lang="lv-LV" sz="2000" b="1" dirty="0" smtClean="0">
                <a:solidFill>
                  <a:schemeClr val="tx1"/>
                </a:solidFill>
                <a:latin typeface="+mn-lt"/>
              </a:rPr>
              <a:t>Bāriņtiesas locekļi</a:t>
            </a:r>
            <a:r>
              <a:rPr lang="lv-LV" sz="2000" dirty="0" smtClean="0">
                <a:solidFill>
                  <a:schemeClr val="tx1"/>
                </a:solidFill>
                <a:latin typeface="+mn-lt"/>
              </a:rPr>
              <a:t>:</a:t>
            </a:r>
          </a:p>
          <a:p>
            <a:pPr>
              <a:buFont typeface="Wingdings" panose="05000000000000000000" pitchFamily="2" charset="2"/>
              <a:buChar char="ü"/>
            </a:pPr>
            <a:r>
              <a:rPr lang="lv-LV" sz="2000" dirty="0">
                <a:solidFill>
                  <a:schemeClr val="tx1"/>
                </a:solidFill>
                <a:latin typeface="+mn-lt"/>
              </a:rPr>
              <a:t>j</a:t>
            </a:r>
            <a:r>
              <a:rPr lang="lv-LV" sz="2000" dirty="0" smtClean="0">
                <a:solidFill>
                  <a:schemeClr val="tx1"/>
                </a:solidFill>
                <a:latin typeface="+mn-lt"/>
              </a:rPr>
              <a:t>urista </a:t>
            </a:r>
            <a:r>
              <a:rPr lang="lv-LV" sz="2000" dirty="0">
                <a:solidFill>
                  <a:schemeClr val="tx1"/>
                </a:solidFill>
                <a:latin typeface="+mn-lt"/>
              </a:rPr>
              <a:t>kvalifikācija</a:t>
            </a:r>
            <a:r>
              <a:rPr lang="lv-LV" sz="2000" dirty="0" smtClean="0">
                <a:solidFill>
                  <a:schemeClr val="tx1"/>
                </a:solidFill>
                <a:latin typeface="+mn-lt"/>
              </a:rPr>
              <a:t>; </a:t>
            </a:r>
            <a:r>
              <a:rPr lang="lv-LV" sz="2000" dirty="0">
                <a:solidFill>
                  <a:schemeClr val="tx1"/>
                </a:solidFill>
                <a:latin typeface="+mn-lt"/>
              </a:rPr>
              <a:t>profesionālā augstākā </a:t>
            </a:r>
            <a:r>
              <a:rPr lang="lv-LV" sz="2000" dirty="0" smtClean="0">
                <a:solidFill>
                  <a:schemeClr val="tx1"/>
                </a:solidFill>
                <a:latin typeface="+mn-lt"/>
              </a:rPr>
              <a:t>izglītība;</a:t>
            </a:r>
          </a:p>
          <a:p>
            <a:pPr>
              <a:buFont typeface="Wingdings" panose="05000000000000000000" pitchFamily="2" charset="2"/>
              <a:buChar char="ü"/>
            </a:pPr>
            <a:r>
              <a:rPr lang="lv-LV" sz="2000" dirty="0" smtClean="0">
                <a:solidFill>
                  <a:schemeClr val="tx1"/>
                </a:solidFill>
                <a:latin typeface="+mn-lt"/>
              </a:rPr>
              <a:t>profesionālais </a:t>
            </a:r>
            <a:r>
              <a:rPr lang="lv-LV" sz="2000" dirty="0">
                <a:solidFill>
                  <a:schemeClr val="tx1"/>
                </a:solidFill>
                <a:latin typeface="+mn-lt"/>
              </a:rPr>
              <a:t>bakalaura grāds izglītībā</a:t>
            </a:r>
            <a:r>
              <a:rPr lang="lv-LV" sz="2000" dirty="0" smtClean="0">
                <a:solidFill>
                  <a:schemeClr val="tx1"/>
                </a:solidFill>
                <a:latin typeface="+mn-lt"/>
              </a:rPr>
              <a:t>; maģistra </a:t>
            </a:r>
            <a:r>
              <a:rPr lang="lv-LV" sz="2000" dirty="0">
                <a:solidFill>
                  <a:schemeClr val="tx1"/>
                </a:solidFill>
                <a:latin typeface="+mn-lt"/>
              </a:rPr>
              <a:t>grāds </a:t>
            </a:r>
            <a:r>
              <a:rPr lang="lv-LV" sz="2000" dirty="0" err="1" smtClean="0">
                <a:solidFill>
                  <a:schemeClr val="tx1"/>
                </a:solidFill>
                <a:latin typeface="+mn-lt"/>
              </a:rPr>
              <a:t>arhīvniecībā</a:t>
            </a:r>
            <a:r>
              <a:rPr lang="lv-LV" sz="2000" dirty="0" smtClean="0">
                <a:solidFill>
                  <a:schemeClr val="tx1"/>
                </a:solidFill>
                <a:latin typeface="+mn-lt"/>
              </a:rPr>
              <a:t>;</a:t>
            </a:r>
            <a:endParaRPr lang="lv-LV" sz="2000" dirty="0">
              <a:solidFill>
                <a:schemeClr val="tx1"/>
              </a:solidFill>
              <a:latin typeface="+mn-lt"/>
            </a:endParaRPr>
          </a:p>
          <a:p>
            <a:pPr>
              <a:buFont typeface="Wingdings" panose="05000000000000000000" pitchFamily="2" charset="2"/>
              <a:buChar char="ü"/>
            </a:pPr>
            <a:r>
              <a:rPr lang="lv-LV" sz="2000" dirty="0">
                <a:solidFill>
                  <a:schemeClr val="tx1"/>
                </a:solidFill>
                <a:latin typeface="+mn-lt"/>
              </a:rPr>
              <a:t>a</a:t>
            </a:r>
            <a:r>
              <a:rPr lang="lv-LV" sz="2000" dirty="0" smtClean="0">
                <a:solidFill>
                  <a:schemeClr val="tx1"/>
                </a:solidFill>
                <a:latin typeface="+mn-lt"/>
              </a:rPr>
              <a:t>ugstākā </a:t>
            </a:r>
            <a:r>
              <a:rPr lang="lv-LV" sz="2000" dirty="0">
                <a:solidFill>
                  <a:schemeClr val="tx1"/>
                </a:solidFill>
                <a:latin typeface="+mn-lt"/>
              </a:rPr>
              <a:t>pedagoģiskā</a:t>
            </a:r>
            <a:r>
              <a:rPr lang="lv-LV" sz="2000" dirty="0" smtClean="0">
                <a:solidFill>
                  <a:schemeClr val="tx1"/>
                </a:solidFill>
                <a:latin typeface="+mn-lt"/>
              </a:rPr>
              <a:t>;</a:t>
            </a:r>
            <a:r>
              <a:rPr lang="lv-LV" sz="2000" dirty="0">
                <a:solidFill>
                  <a:schemeClr val="tx1"/>
                </a:solidFill>
              </a:rPr>
              <a:t> </a:t>
            </a:r>
            <a:r>
              <a:rPr lang="lv-LV" sz="2000" dirty="0">
                <a:solidFill>
                  <a:schemeClr val="tx1"/>
                </a:solidFill>
                <a:latin typeface="+mn-lt"/>
              </a:rPr>
              <a:t>profesionālais bakalaura grāds </a:t>
            </a:r>
            <a:r>
              <a:rPr lang="lv-LV" sz="2000" dirty="0" smtClean="0">
                <a:solidFill>
                  <a:schemeClr val="tx1"/>
                </a:solidFill>
                <a:latin typeface="+mn-lt"/>
              </a:rPr>
              <a:t>psiholoģijā ;</a:t>
            </a:r>
          </a:p>
          <a:p>
            <a:pPr>
              <a:buFont typeface="Wingdings" panose="05000000000000000000" pitchFamily="2" charset="2"/>
              <a:buChar char="ü"/>
            </a:pPr>
            <a:endParaRPr lang="lv-LV" sz="2000" dirty="0">
              <a:solidFill>
                <a:schemeClr val="tx1"/>
              </a:solidFill>
              <a:latin typeface="+mn-lt"/>
            </a:endParaRPr>
          </a:p>
        </p:txBody>
      </p:sp>
    </p:spTree>
    <p:extLst>
      <p:ext uri="{BB962C8B-B14F-4D97-AF65-F5344CB8AC3E}">
        <p14:creationId xmlns:p14="http://schemas.microsoft.com/office/powerpoint/2010/main" val="24211819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p:cNvSpPr/>
          <p:nvPr/>
        </p:nvSpPr>
        <p:spPr>
          <a:xfrm>
            <a:off x="2353171" y="270095"/>
            <a:ext cx="7128792" cy="461665"/>
          </a:xfrm>
          <a:prstGeom prst="rect">
            <a:avLst/>
          </a:prstGeom>
        </p:spPr>
        <p:txBody>
          <a:bodyPr wrap="square">
            <a:spAutoFit/>
          </a:bodyPr>
          <a:lstStyle/>
          <a:p>
            <a:r>
              <a:rPr lang="lv-LV" sz="2400" b="1" i="1" dirty="0" smtClean="0">
                <a:solidFill>
                  <a:srgbClr val="7030A0"/>
                </a:solidFill>
                <a:latin typeface="Comic Sans MS" panose="030F0702030302020204" pitchFamily="66" charset="0"/>
              </a:rPr>
              <a:t>2018.gadā </a:t>
            </a:r>
            <a:r>
              <a:rPr lang="lv-LV" sz="2400" b="1" i="1" dirty="0">
                <a:solidFill>
                  <a:srgbClr val="7030A0"/>
                </a:solidFill>
                <a:latin typeface="Comic Sans MS" panose="030F0702030302020204" pitchFamily="66" charset="0"/>
              </a:rPr>
              <a:t>bāriņtiesā pieņemti </a:t>
            </a:r>
            <a:r>
              <a:rPr lang="lv-LV" sz="2400" b="1" i="1" dirty="0" smtClean="0">
                <a:solidFill>
                  <a:srgbClr val="7030A0"/>
                </a:solidFill>
                <a:latin typeface="Comic Sans MS" panose="030F0702030302020204" pitchFamily="66" charset="0"/>
              </a:rPr>
              <a:t>173 lēmumi</a:t>
            </a:r>
            <a:r>
              <a:rPr lang="lv-LV" sz="2400" b="1" i="1" dirty="0">
                <a:solidFill>
                  <a:srgbClr val="7030A0"/>
                </a:solidFill>
                <a:latin typeface="Comic Sans MS" panose="030F0702030302020204" pitchFamily="66" charset="0"/>
              </a:rPr>
              <a:t>.</a:t>
            </a:r>
          </a:p>
        </p:txBody>
      </p:sp>
      <p:sp>
        <p:nvSpPr>
          <p:cNvPr id="6" name="Taisnstūris 5"/>
          <p:cNvSpPr/>
          <p:nvPr/>
        </p:nvSpPr>
        <p:spPr>
          <a:xfrm>
            <a:off x="408955" y="836712"/>
            <a:ext cx="11524280" cy="8817799"/>
          </a:xfrm>
          <a:prstGeom prst="rect">
            <a:avLst/>
          </a:prstGeom>
        </p:spPr>
        <p:txBody>
          <a:bodyPr wrap="square">
            <a:spAutoFit/>
          </a:bodyPr>
          <a:lstStyle/>
          <a:p>
            <a:r>
              <a:rPr lang="lv-LV" dirty="0"/>
              <a:t>No tiem </a:t>
            </a:r>
            <a:r>
              <a:rPr lang="lv-LV" dirty="0" smtClean="0"/>
              <a:t>-</a:t>
            </a:r>
            <a:endParaRPr lang="lv-LV" dirty="0"/>
          </a:p>
          <a:p>
            <a:pPr marL="285750" indent="-285750">
              <a:lnSpc>
                <a:spcPct val="150000"/>
              </a:lnSpc>
              <a:buFont typeface="Wingdings" panose="05000000000000000000" pitchFamily="2" charset="2"/>
              <a:buChar char="q"/>
            </a:pPr>
            <a:r>
              <a:rPr lang="lv-LV" sz="1600" dirty="0" smtClean="0">
                <a:latin typeface="Calibri" panose="020F0502020204030204" pitchFamily="34" charset="0"/>
                <a:cs typeface="Calibri" panose="020F0502020204030204" pitchFamily="34" charset="0"/>
              </a:rPr>
              <a:t>48 lēmums aizgādības tiesību lietās </a:t>
            </a:r>
            <a:r>
              <a:rPr lang="lv-LV" sz="1600" dirty="0">
                <a:latin typeface="Calibri" panose="020F0502020204030204" pitchFamily="34" charset="0"/>
                <a:cs typeface="Calibri" panose="020F0502020204030204" pitchFamily="34" charset="0"/>
              </a:rPr>
              <a:t>pārtraukšanu</a:t>
            </a:r>
            <a:r>
              <a:rPr lang="lv-LV" sz="1600" dirty="0" smtClean="0">
                <a:latin typeface="Calibri" panose="020F0502020204030204" pitchFamily="34" charset="0"/>
                <a:cs typeface="Calibri" panose="020F0502020204030204" pitchFamily="34" charset="0"/>
              </a:rPr>
              <a:t>, atjaunošanu, prasības sniegšanu tiesā, </a:t>
            </a:r>
          </a:p>
          <a:p>
            <a:pPr marL="285750" indent="-285750">
              <a:lnSpc>
                <a:spcPct val="150000"/>
              </a:lnSpc>
              <a:buFont typeface="Wingdings" panose="05000000000000000000" pitchFamily="2" charset="2"/>
              <a:buChar char="q"/>
            </a:pPr>
            <a:r>
              <a:rPr lang="lv-LV" sz="1600" dirty="0" smtClean="0">
                <a:latin typeface="Calibri" panose="020F0502020204030204" pitchFamily="34" charset="0"/>
                <a:cs typeface="Calibri" panose="020F0502020204030204" pitchFamily="34" charset="0"/>
              </a:rPr>
              <a:t>Tai skaitā vienpersoniski </a:t>
            </a:r>
            <a:r>
              <a:rPr lang="lv-LV" sz="1600" dirty="0">
                <a:latin typeface="Calibri" panose="020F0502020204030204" pitchFamily="34" charset="0"/>
                <a:cs typeface="Calibri" panose="020F0502020204030204" pitchFamily="34" charset="0"/>
              </a:rPr>
              <a:t>lēmumi – 4</a:t>
            </a:r>
            <a:r>
              <a:rPr lang="lv-LV" sz="1600" dirty="0" smtClean="0">
                <a:latin typeface="Calibri" panose="020F0502020204030204" pitchFamily="34" charset="0"/>
                <a:cs typeface="Calibri" panose="020F0502020204030204" pitchFamily="34" charset="0"/>
              </a:rPr>
              <a:t>;</a:t>
            </a:r>
            <a:endParaRPr lang="lv-LV" sz="1600" dirty="0">
              <a:latin typeface="Calibri" panose="020F0502020204030204" pitchFamily="34" charset="0"/>
              <a:cs typeface="Calibri" panose="020F0502020204030204" pitchFamily="34" charset="0"/>
            </a:endParaRPr>
          </a:p>
          <a:p>
            <a:pPr marL="285750" indent="-285750">
              <a:lnSpc>
                <a:spcPct val="150000"/>
              </a:lnSpc>
              <a:buFont typeface="Wingdings" panose="05000000000000000000" pitchFamily="2" charset="2"/>
              <a:buChar char="q"/>
            </a:pPr>
            <a:r>
              <a:rPr lang="lv-LV" sz="1600" dirty="0" smtClean="0"/>
              <a:t>30 lēmumi aizbildnības lietās (aizbildņa iecelšana, atlaišana no aizbildņa pienākumu pildīšanas, atbilstība aizbildņa pienākumu pildīšanai);</a:t>
            </a:r>
          </a:p>
          <a:p>
            <a:pPr marL="285750" indent="-285750">
              <a:lnSpc>
                <a:spcPct val="150000"/>
              </a:lnSpc>
              <a:buFont typeface="Wingdings" panose="05000000000000000000" pitchFamily="2" charset="2"/>
              <a:buChar char="q"/>
            </a:pPr>
            <a:r>
              <a:rPr lang="lv-LV" sz="1600" dirty="0" smtClean="0"/>
              <a:t>16  lēmumi par bērna ievietošanu/uzturēšanās pagarināšanu institūcijā; </a:t>
            </a:r>
          </a:p>
          <a:p>
            <a:pPr marL="285750" indent="-285750">
              <a:lnSpc>
                <a:spcPct val="150000"/>
              </a:lnSpc>
              <a:buFont typeface="Wingdings" panose="05000000000000000000" pitchFamily="2" charset="2"/>
              <a:buChar char="q"/>
            </a:pPr>
            <a:r>
              <a:rPr lang="lv-LV" sz="1600" dirty="0" smtClean="0"/>
              <a:t>10 </a:t>
            </a:r>
            <a:r>
              <a:rPr lang="lv-LV" sz="1600" dirty="0"/>
              <a:t>lēmumi lietās par bērnu nodošanu citas personas aprūpē</a:t>
            </a:r>
            <a:r>
              <a:rPr lang="lv-LV" sz="1600" dirty="0" smtClean="0"/>
              <a:t>;</a:t>
            </a:r>
          </a:p>
          <a:p>
            <a:pPr marL="285750" indent="-285750">
              <a:lnSpc>
                <a:spcPct val="150000"/>
              </a:lnSpc>
              <a:buFont typeface="Wingdings" panose="05000000000000000000" pitchFamily="2" charset="2"/>
              <a:buChar char="q"/>
            </a:pPr>
            <a:r>
              <a:rPr lang="lv-LV" sz="1600" dirty="0"/>
              <a:t>4</a:t>
            </a:r>
            <a:r>
              <a:rPr lang="lv-LV" sz="1600" dirty="0" smtClean="0"/>
              <a:t> </a:t>
            </a:r>
            <a:r>
              <a:rPr lang="lv-LV" sz="1600" dirty="0"/>
              <a:t>lēmumi adopcijas lietās (tajā skaitā par šķiršanu no brāļiem, māsām, pusbrāļiem, pusmāsām adopcijas gadījumā</a:t>
            </a:r>
            <a:r>
              <a:rPr lang="lv-LV" sz="1600" dirty="0" smtClean="0"/>
              <a:t>);</a:t>
            </a:r>
            <a:endParaRPr lang="lv-LV" sz="1600" dirty="0"/>
          </a:p>
          <a:p>
            <a:pPr marL="285750" indent="-285750">
              <a:lnSpc>
                <a:spcPct val="150000"/>
              </a:lnSpc>
              <a:buFont typeface="Wingdings" panose="05000000000000000000" pitchFamily="2" charset="2"/>
              <a:buChar char="q"/>
            </a:pPr>
            <a:r>
              <a:rPr lang="lv-LV" sz="1600" dirty="0"/>
              <a:t>6</a:t>
            </a:r>
            <a:r>
              <a:rPr lang="lv-LV" sz="1600" dirty="0" smtClean="0"/>
              <a:t> </a:t>
            </a:r>
            <a:r>
              <a:rPr lang="lv-LV" sz="1600" dirty="0"/>
              <a:t>lēmumi aizgādnības lietās  (personām ar ierobežotu rīcībspēju un mantojumam);</a:t>
            </a:r>
          </a:p>
          <a:p>
            <a:pPr marL="285750" indent="-285750">
              <a:lnSpc>
                <a:spcPct val="150000"/>
              </a:lnSpc>
              <a:buFont typeface="Wingdings" panose="05000000000000000000" pitchFamily="2" charset="2"/>
              <a:buChar char="q"/>
            </a:pPr>
            <a:r>
              <a:rPr lang="lv-LV" sz="1600" dirty="0" smtClean="0"/>
              <a:t>18 </a:t>
            </a:r>
            <a:r>
              <a:rPr lang="lv-LV" sz="1600" dirty="0"/>
              <a:t>lēmumi par bērna vai aizgādnībā esošas personas mantas </a:t>
            </a:r>
            <a:r>
              <a:rPr lang="lv-LV" sz="1600" dirty="0" smtClean="0"/>
              <a:t>pārvaldību, mantojuma pieņemšanu;</a:t>
            </a:r>
          </a:p>
          <a:p>
            <a:pPr marL="285750" indent="-285750">
              <a:lnSpc>
                <a:spcPct val="150000"/>
              </a:lnSpc>
              <a:buFont typeface="Wingdings" panose="05000000000000000000" pitchFamily="2" charset="2"/>
              <a:buChar char="q"/>
            </a:pPr>
            <a:r>
              <a:rPr lang="lv-LV" sz="1600" dirty="0" smtClean="0"/>
              <a:t>17 lēmumi par aizgādnības lietām;</a:t>
            </a:r>
            <a:endParaRPr lang="lv-LV" sz="1600" dirty="0"/>
          </a:p>
          <a:p>
            <a:pPr marL="285750" indent="-285750">
              <a:lnSpc>
                <a:spcPct val="150000"/>
              </a:lnSpc>
              <a:buFont typeface="Wingdings" panose="05000000000000000000" pitchFamily="2" charset="2"/>
              <a:buChar char="q"/>
            </a:pPr>
            <a:r>
              <a:rPr lang="lv-LV" sz="1600" dirty="0" smtClean="0"/>
              <a:t>8 lēmumi lietās par audžuģimenēm;</a:t>
            </a:r>
            <a:endParaRPr lang="lv-LV" sz="1600" dirty="0"/>
          </a:p>
          <a:p>
            <a:pPr marL="285750" indent="-285750">
              <a:lnSpc>
                <a:spcPct val="150000"/>
              </a:lnSpc>
              <a:buFont typeface="Wingdings" panose="05000000000000000000" pitchFamily="2" charset="2"/>
              <a:buChar char="q"/>
            </a:pPr>
            <a:r>
              <a:rPr lang="lv-LV" sz="1600" dirty="0"/>
              <a:t>6</a:t>
            </a:r>
            <a:r>
              <a:rPr lang="lv-LV" sz="1600" dirty="0" smtClean="0"/>
              <a:t> lēmums lietā par valsts sociālā pabalsta izmaksu;</a:t>
            </a:r>
          </a:p>
          <a:p>
            <a:pPr marL="285750" indent="-285750">
              <a:lnSpc>
                <a:spcPct val="150000"/>
              </a:lnSpc>
              <a:buFont typeface="Wingdings" panose="05000000000000000000" pitchFamily="2" charset="2"/>
              <a:buChar char="q"/>
            </a:pPr>
            <a:r>
              <a:rPr lang="lv-LV" sz="1600" dirty="0"/>
              <a:t> </a:t>
            </a:r>
            <a:r>
              <a:rPr lang="lv-LV" sz="1600" dirty="0" smtClean="0"/>
              <a:t>4 lēmumi </a:t>
            </a:r>
            <a:r>
              <a:rPr lang="lv-LV" sz="1600" dirty="0"/>
              <a:t>par atzinuma sniegšanu tiesai</a:t>
            </a:r>
            <a:r>
              <a:rPr lang="lv-LV" sz="1600" dirty="0" smtClean="0"/>
              <a:t>;</a:t>
            </a:r>
          </a:p>
          <a:p>
            <a:pPr marL="285750" indent="-285750">
              <a:lnSpc>
                <a:spcPct val="150000"/>
              </a:lnSpc>
              <a:buFont typeface="Wingdings" panose="05000000000000000000" pitchFamily="2" charset="2"/>
              <a:buChar char="q"/>
            </a:pPr>
            <a:r>
              <a:rPr lang="lv-LV" sz="1600" dirty="0" smtClean="0"/>
              <a:t>2 lēmumi par uzvārda, tautības maiņu;</a:t>
            </a:r>
          </a:p>
          <a:p>
            <a:pPr marL="285750" indent="-285750">
              <a:lnSpc>
                <a:spcPct val="150000"/>
              </a:lnSpc>
              <a:buFont typeface="Wingdings" panose="05000000000000000000" pitchFamily="2" charset="2"/>
              <a:buChar char="q"/>
            </a:pPr>
            <a:r>
              <a:rPr lang="lv-LV" sz="1600" dirty="0" smtClean="0"/>
              <a:t>4 lēmumi vecāku domstarpības lietās</a:t>
            </a:r>
          </a:p>
          <a:p>
            <a:pPr marL="285750" indent="-285750">
              <a:lnSpc>
                <a:spcPct val="150000"/>
              </a:lnSpc>
              <a:buFont typeface="Wingdings" panose="05000000000000000000" pitchFamily="2" charset="2"/>
              <a:buChar char="q"/>
            </a:pPr>
            <a:endParaRPr lang="lv-LV" dirty="0"/>
          </a:p>
          <a:p>
            <a:pPr marL="285750" indent="-285750">
              <a:lnSpc>
                <a:spcPct val="150000"/>
              </a:lnSpc>
              <a:buFont typeface="Wingdings" panose="05000000000000000000" pitchFamily="2" charset="2"/>
              <a:buChar char="q"/>
            </a:pPr>
            <a:endParaRPr lang="lv-LV" dirty="0" smtClean="0"/>
          </a:p>
          <a:p>
            <a:pPr>
              <a:lnSpc>
                <a:spcPct val="150000"/>
              </a:lnSpc>
            </a:pPr>
            <a:r>
              <a:rPr lang="lv-LV" dirty="0" smtClean="0"/>
              <a:t>     </a:t>
            </a:r>
          </a:p>
          <a:p>
            <a:pPr>
              <a:lnSpc>
                <a:spcPct val="150000"/>
              </a:lnSpc>
            </a:pPr>
            <a:endParaRPr lang="lv-LV" dirty="0" smtClean="0"/>
          </a:p>
          <a:p>
            <a:pPr marL="285750" indent="-285750">
              <a:lnSpc>
                <a:spcPct val="150000"/>
              </a:lnSpc>
              <a:buFont typeface="Wingdings" panose="05000000000000000000" pitchFamily="2" charset="2"/>
              <a:buChar char="q"/>
            </a:pPr>
            <a:endParaRPr lang="lv-LV" dirty="0"/>
          </a:p>
          <a:p>
            <a:pPr marL="285750" indent="-285750">
              <a:lnSpc>
                <a:spcPct val="150000"/>
              </a:lnSpc>
              <a:buFont typeface="Wingdings" panose="05000000000000000000" pitchFamily="2" charset="2"/>
              <a:buChar char="q"/>
            </a:pPr>
            <a:endParaRPr lang="lv-LV" dirty="0"/>
          </a:p>
          <a:p>
            <a:pPr>
              <a:lnSpc>
                <a:spcPct val="150000"/>
              </a:lnSpc>
            </a:pPr>
            <a:endParaRPr lang="lv-LV" dirty="0"/>
          </a:p>
        </p:txBody>
      </p:sp>
    </p:spTree>
    <p:extLst>
      <p:ext uri="{BB962C8B-B14F-4D97-AF65-F5344CB8AC3E}">
        <p14:creationId xmlns:p14="http://schemas.microsoft.com/office/powerpoint/2010/main" val="4675650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isnstūris 1"/>
          <p:cNvSpPr/>
          <p:nvPr/>
        </p:nvSpPr>
        <p:spPr>
          <a:xfrm>
            <a:off x="408955" y="768319"/>
            <a:ext cx="11162666" cy="6555641"/>
          </a:xfrm>
          <a:prstGeom prst="rect">
            <a:avLst/>
          </a:prstGeom>
        </p:spPr>
        <p:txBody>
          <a:bodyPr wrap="square">
            <a:spAutoFit/>
          </a:bodyPr>
          <a:lstStyle/>
          <a:p>
            <a:pPr>
              <a:lnSpc>
                <a:spcPct val="150000"/>
              </a:lnSpc>
            </a:pPr>
            <a:endParaRPr lang="lv-LV" sz="1600" dirty="0" smtClean="0"/>
          </a:p>
          <a:p>
            <a:pPr marL="285750" indent="-285750">
              <a:lnSpc>
                <a:spcPct val="150000"/>
              </a:lnSpc>
              <a:buFont typeface="Wingdings" panose="05000000000000000000" pitchFamily="2" charset="2"/>
              <a:buChar char="q"/>
            </a:pPr>
            <a:r>
              <a:rPr lang="lv-LV" b="1" i="1" dirty="0" smtClean="0">
                <a:solidFill>
                  <a:srgbClr val="7030A0"/>
                </a:solidFill>
              </a:rPr>
              <a:t>PREVENTĪVAIS DARBS</a:t>
            </a:r>
          </a:p>
          <a:p>
            <a:pPr marL="285750" indent="-285750" algn="just">
              <a:lnSpc>
                <a:spcPct val="150000"/>
              </a:lnSpc>
              <a:buFont typeface="Wingdings" panose="05000000000000000000" pitchFamily="2" charset="2"/>
              <a:buChar char="q"/>
            </a:pPr>
            <a:r>
              <a:rPr lang="lv-LV" dirty="0" smtClean="0">
                <a:latin typeface="Times New Roman" panose="02020603050405020304" pitchFamily="18" charset="0"/>
                <a:cs typeface="Times New Roman" panose="02020603050405020304" pitchFamily="18" charset="0"/>
              </a:rPr>
              <a:t>Bāriņtiesa informējusi pašvaldības Sociālo dienestu par ģimenēm, kurās netiek pietiekami nodrošināta bērna attīstība un audzināšana, kurām nepieciešama palīdzība – 2018.gadā bāriņtiesa lūgusi sniegt atbalstu 70 ģimenēm, kurās kopā ir 106 bērni. </a:t>
            </a:r>
          </a:p>
          <a:p>
            <a:pPr marL="285750" indent="-285750" algn="just">
              <a:lnSpc>
                <a:spcPct val="150000"/>
              </a:lnSpc>
              <a:buFont typeface="Wingdings" panose="05000000000000000000" pitchFamily="2" charset="2"/>
              <a:buChar char="q"/>
            </a:pPr>
            <a:r>
              <a:rPr lang="lv-LV" dirty="0" smtClean="0">
                <a:latin typeface="Times New Roman" panose="02020603050405020304" pitchFamily="18" charset="0"/>
                <a:cs typeface="Times New Roman" panose="02020603050405020304" pitchFamily="18" charset="0"/>
              </a:rPr>
              <a:t>2018.gadā </a:t>
            </a:r>
            <a:r>
              <a:rPr lang="lv-LV" dirty="0">
                <a:latin typeface="Times New Roman" panose="02020603050405020304" pitchFamily="18" charset="0"/>
                <a:cs typeface="Times New Roman" panose="02020603050405020304" pitchFamily="18" charset="0"/>
              </a:rPr>
              <a:t>v</a:t>
            </a:r>
            <a:r>
              <a:rPr lang="lv-LV" dirty="0" smtClean="0">
                <a:latin typeface="Times New Roman" panose="02020603050405020304" pitchFamily="18" charset="0"/>
                <a:cs typeface="Times New Roman" panose="02020603050405020304" pitchFamily="18" charset="0"/>
              </a:rPr>
              <a:t>eiktas 768 dzīves apstākļu pārbaudes (pēc saņemtās informācijas, riska ģimenēm, ārpusģimenē nodotiem bērniem), tajā skaitā </a:t>
            </a:r>
            <a:r>
              <a:rPr lang="lv-LV" dirty="0">
                <a:latin typeface="Times New Roman" panose="02020603050405020304" pitchFamily="18" charset="0"/>
                <a:cs typeface="Times New Roman" panose="02020603050405020304" pitchFamily="18" charset="0"/>
              </a:rPr>
              <a:t>3</a:t>
            </a:r>
            <a:r>
              <a:rPr lang="lv-LV" dirty="0" smtClean="0">
                <a:latin typeface="Times New Roman" panose="02020603050405020304" pitchFamily="18" charset="0"/>
                <a:cs typeface="Times New Roman" panose="02020603050405020304" pitchFamily="18" charset="0"/>
              </a:rPr>
              <a:t>8 gadījumos kopā ar pašvaldības vai Valsts policiju, ārpus darba laika 24 reizes, </a:t>
            </a:r>
            <a:r>
              <a:rPr lang="lv-LV" dirty="0">
                <a:latin typeface="Times New Roman" panose="02020603050405020304" pitchFamily="18" charset="0"/>
                <a:cs typeface="Times New Roman" panose="02020603050405020304" pitchFamily="18" charset="0"/>
              </a:rPr>
              <a:t>7</a:t>
            </a:r>
            <a:r>
              <a:rPr lang="lv-LV" dirty="0" smtClean="0">
                <a:latin typeface="Times New Roman" panose="02020603050405020304" pitchFamily="18" charset="0"/>
                <a:cs typeface="Times New Roman" panose="02020603050405020304" pitchFamily="18" charset="0"/>
              </a:rPr>
              <a:t> gadījumos bērni nogādāti drošos apstākļos – slimnīcā vai institūcijā. </a:t>
            </a:r>
          </a:p>
          <a:p>
            <a:pPr marL="285750" indent="-285750" algn="just">
              <a:lnSpc>
                <a:spcPct val="150000"/>
              </a:lnSpc>
              <a:buFont typeface="Wingdings" panose="05000000000000000000" pitchFamily="2" charset="2"/>
              <a:buChar char="q"/>
            </a:pPr>
            <a:r>
              <a:rPr lang="lv-LV" dirty="0">
                <a:latin typeface="Times New Roman" panose="02020603050405020304" pitchFamily="18" charset="0"/>
                <a:cs typeface="Times New Roman" panose="02020603050405020304" pitchFamily="18" charset="0"/>
              </a:rPr>
              <a:t>Uz pārrunām, ar mērķi vērst uzmanību uz bērna audzināšanas problēmām, iespējamo palīdzību un likumā noteikto atbildību, bāriņtiesā bijusi </a:t>
            </a:r>
            <a:r>
              <a:rPr lang="lv-LV" dirty="0" smtClean="0">
                <a:latin typeface="Times New Roman" panose="02020603050405020304" pitchFamily="18" charset="0"/>
                <a:cs typeface="Times New Roman" panose="02020603050405020304" pitchFamily="18" charset="0"/>
              </a:rPr>
              <a:t>142 </a:t>
            </a:r>
            <a:r>
              <a:rPr lang="lv-LV" dirty="0">
                <a:latin typeface="Times New Roman" panose="02020603050405020304" pitchFamily="18" charset="0"/>
                <a:cs typeface="Times New Roman" panose="02020603050405020304" pitchFamily="18" charset="0"/>
              </a:rPr>
              <a:t>personas. Novada iedzīvotājiem iespējams konsultēties, gadījumos, kad vecāku starpā ir  domstarpības; ja kāds no vecākiem izmanto savas tiesības  ļaunprātīgi; mantošanas jautājumos, bāriņtiesas kompetencē esošo apliecinājumu jautājumos u.c. Bāriņtiesa sniegusi palīdzību vecākiem, aizbildņiem aizpildot pieteikumus tiesai par pagaidu aizsardzību  no vardarbības civilprocesuālā kārtībā </a:t>
            </a:r>
            <a:r>
              <a:rPr lang="lv-LV" dirty="0" smtClean="0">
                <a:latin typeface="Times New Roman" panose="02020603050405020304" pitchFamily="18" charset="0"/>
                <a:cs typeface="Times New Roman" panose="02020603050405020304" pitchFamily="18" charset="0"/>
              </a:rPr>
              <a:t>(34 pieteikumi</a:t>
            </a:r>
            <a:r>
              <a:rPr lang="lv-LV" dirty="0">
                <a:latin typeface="Times New Roman" panose="02020603050405020304" pitchFamily="18" charset="0"/>
                <a:cs typeface="Times New Roman" panose="02020603050405020304" pitchFamily="18" charset="0"/>
              </a:rPr>
              <a:t>), iesniegumus Juridiskās palīdzības administrācijai un Uzturlīdzekļu garantijas fonda administrācijai ( Iesniegumi UGF </a:t>
            </a:r>
            <a:r>
              <a:rPr lang="lv-LV" dirty="0" smtClean="0">
                <a:latin typeface="Times New Roman" panose="02020603050405020304" pitchFamily="18" charset="0"/>
                <a:cs typeface="Times New Roman" panose="02020603050405020304" pitchFamily="18" charset="0"/>
              </a:rPr>
              <a:t>121)</a:t>
            </a:r>
          </a:p>
          <a:p>
            <a:pPr marL="285750" indent="-285750" algn="just">
              <a:lnSpc>
                <a:spcPct val="150000"/>
              </a:lnSpc>
              <a:buFont typeface="Wingdings" panose="05000000000000000000" pitchFamily="2" charset="2"/>
              <a:buChar char="q"/>
            </a:pPr>
            <a:endParaRPr lang="lv-LV" sz="1600" dirty="0" smtClean="0"/>
          </a:p>
          <a:p>
            <a:pPr marL="285750" indent="-285750" algn="just">
              <a:lnSpc>
                <a:spcPct val="150000"/>
              </a:lnSpc>
            </a:pPr>
            <a:endParaRPr lang="lv-LV" sz="1600" dirty="0" smtClean="0"/>
          </a:p>
        </p:txBody>
      </p:sp>
    </p:spTree>
    <p:extLst>
      <p:ext uri="{BB962C8B-B14F-4D97-AF65-F5344CB8AC3E}">
        <p14:creationId xmlns:p14="http://schemas.microsoft.com/office/powerpoint/2010/main" val="19836443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1035082906"/>
              </p:ext>
            </p:extLst>
          </p:nvPr>
        </p:nvGraphicFramePr>
        <p:xfrm>
          <a:off x="1489075" y="980728"/>
          <a:ext cx="9145016" cy="52565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571343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isnstūris 1"/>
          <p:cNvSpPr/>
          <p:nvPr/>
        </p:nvSpPr>
        <p:spPr>
          <a:xfrm>
            <a:off x="637508" y="548680"/>
            <a:ext cx="10563924" cy="5109091"/>
          </a:xfrm>
          <a:prstGeom prst="rect">
            <a:avLst/>
          </a:prstGeom>
        </p:spPr>
        <p:txBody>
          <a:bodyPr wrap="square">
            <a:spAutoFit/>
          </a:bodyPr>
          <a:lstStyle/>
          <a:p>
            <a:pPr lvl="0"/>
            <a:r>
              <a:rPr lang="lv-LV" sz="3200" dirty="0" smtClean="0">
                <a:solidFill>
                  <a:srgbClr val="7030A0"/>
                </a:solidFill>
              </a:rPr>
              <a:t>Aizgādība: </a:t>
            </a:r>
          </a:p>
          <a:p>
            <a:pPr lvl="0"/>
            <a:endParaRPr lang="lv-LV" sz="3200" dirty="0" smtClean="0">
              <a:solidFill>
                <a:srgbClr val="7030A0"/>
              </a:solidFill>
            </a:endParaRPr>
          </a:p>
          <a:p>
            <a:pPr marL="342900" lvl="0" indent="-342900" algn="just">
              <a:buFont typeface="Wingdings" panose="05000000000000000000" pitchFamily="2" charset="2"/>
              <a:buChar char="q"/>
            </a:pPr>
            <a:r>
              <a:rPr lang="lv-LV" sz="2000" dirty="0" smtClean="0">
                <a:latin typeface="Times New Roman" panose="02020603050405020304" pitchFamily="18" charset="0"/>
                <a:cs typeface="Times New Roman" panose="02020603050405020304" pitchFamily="18" charset="0"/>
              </a:rPr>
              <a:t>vecāku </a:t>
            </a:r>
            <a:r>
              <a:rPr lang="lv-LV" sz="2000" dirty="0">
                <a:latin typeface="Times New Roman" panose="02020603050405020304" pitchFamily="18" charset="0"/>
                <a:cs typeface="Times New Roman" panose="02020603050405020304" pitchFamily="18" charset="0"/>
              </a:rPr>
              <a:t>pienākums līdz bērna pilngadības sasniegšanai rūpēties par bērnu un viņa mantu un pārstāvēt bērnu viņa personiskajās un mantiskajās attiecībās.</a:t>
            </a:r>
          </a:p>
          <a:p>
            <a:pPr algn="just"/>
            <a:endParaRPr lang="lv-LV" sz="1200" dirty="0" smtClean="0">
              <a:solidFill>
                <a:schemeClr val="accent2"/>
              </a:solidFill>
              <a:latin typeface="Times New Roman" panose="02020603050405020304" pitchFamily="18" charset="0"/>
              <a:cs typeface="Times New Roman" panose="02020603050405020304" pitchFamily="18" charset="0"/>
            </a:endParaRPr>
          </a:p>
          <a:p>
            <a:pPr marL="342900" indent="-342900" algn="just">
              <a:lnSpc>
                <a:spcPct val="150000"/>
              </a:lnSpc>
              <a:buFont typeface="Wingdings" panose="05000000000000000000" pitchFamily="2" charset="2"/>
              <a:buChar char="q"/>
            </a:pPr>
            <a:r>
              <a:rPr lang="lv-LV" sz="2000" dirty="0" smtClean="0">
                <a:latin typeface="Times New Roman" panose="02020603050405020304" pitchFamily="18" charset="0"/>
                <a:cs typeface="Times New Roman" panose="02020603050405020304" pitchFamily="18" charset="0"/>
              </a:rPr>
              <a:t>31 </a:t>
            </a:r>
            <a:r>
              <a:rPr lang="lv-LV" sz="2000" dirty="0">
                <a:latin typeface="Times New Roman" panose="02020603050405020304" pitchFamily="18" charset="0"/>
                <a:cs typeface="Times New Roman" panose="02020603050405020304" pitchFamily="18" charset="0"/>
              </a:rPr>
              <a:t>personām pārskata gadā ar bāriņtiesas lēmumu pārtrauktas bērna aizgādības tiesības </a:t>
            </a:r>
            <a:endParaRPr lang="lv-LV" sz="2000" dirty="0" smtClean="0">
              <a:latin typeface="Times New Roman" panose="02020603050405020304" pitchFamily="18" charset="0"/>
              <a:cs typeface="Times New Roman" panose="02020603050405020304" pitchFamily="18" charset="0"/>
            </a:endParaRPr>
          </a:p>
          <a:p>
            <a:pPr algn="just">
              <a:lnSpc>
                <a:spcPct val="150000"/>
              </a:lnSpc>
            </a:pPr>
            <a:r>
              <a:rPr lang="lv-LV" sz="2000" dirty="0" smtClean="0">
                <a:latin typeface="Times New Roman" panose="02020603050405020304" pitchFamily="18" charset="0"/>
                <a:cs typeface="Times New Roman" panose="02020603050405020304" pitchFamily="18" charset="0"/>
              </a:rPr>
              <a:t>     (13 mātēm </a:t>
            </a:r>
            <a:r>
              <a:rPr lang="lv-LV" sz="2000" dirty="0">
                <a:latin typeface="Times New Roman" panose="02020603050405020304" pitchFamily="18" charset="0"/>
                <a:cs typeface="Times New Roman" panose="02020603050405020304" pitchFamily="18" charset="0"/>
              </a:rPr>
              <a:t>un 9</a:t>
            </a:r>
            <a:r>
              <a:rPr lang="lv-LV" sz="2000" dirty="0" smtClean="0">
                <a:latin typeface="Times New Roman" panose="02020603050405020304" pitchFamily="18" charset="0"/>
                <a:cs typeface="Times New Roman" panose="02020603050405020304" pitchFamily="18" charset="0"/>
              </a:rPr>
              <a:t> </a:t>
            </a:r>
            <a:r>
              <a:rPr lang="lv-LV" sz="2000" dirty="0">
                <a:latin typeface="Times New Roman" panose="02020603050405020304" pitchFamily="18" charset="0"/>
                <a:cs typeface="Times New Roman" panose="02020603050405020304" pitchFamily="18" charset="0"/>
              </a:rPr>
              <a:t>tēviem), šie lēmumi skar 2</a:t>
            </a:r>
            <a:r>
              <a:rPr lang="lv-LV" sz="2000" dirty="0" smtClean="0">
                <a:latin typeface="Times New Roman" panose="02020603050405020304" pitchFamily="18" charset="0"/>
                <a:cs typeface="Times New Roman" panose="02020603050405020304" pitchFamily="18" charset="0"/>
              </a:rPr>
              <a:t>8 bērnus.</a:t>
            </a:r>
          </a:p>
          <a:p>
            <a:pPr marL="457200" indent="-457200" algn="just">
              <a:lnSpc>
                <a:spcPct val="150000"/>
              </a:lnSpc>
              <a:buFont typeface="Wingdings" panose="05000000000000000000" pitchFamily="2" charset="2"/>
              <a:buChar char="q"/>
            </a:pPr>
            <a:r>
              <a:rPr lang="lv-LV" sz="2000" dirty="0" smtClean="0">
                <a:latin typeface="Times New Roman" panose="02020603050405020304" pitchFamily="18" charset="0"/>
                <a:cs typeface="Times New Roman" panose="02020603050405020304" pitchFamily="18" charset="0"/>
              </a:rPr>
              <a:t>Atjaunotas pārtrauktās aizgādības </a:t>
            </a:r>
            <a:r>
              <a:rPr lang="lv-LV" sz="2000" dirty="0">
                <a:latin typeface="Times New Roman" panose="02020603050405020304" pitchFamily="18" charset="0"/>
                <a:cs typeface="Times New Roman" panose="02020603050405020304" pitchFamily="18" charset="0"/>
              </a:rPr>
              <a:t>tiesības </a:t>
            </a:r>
            <a:r>
              <a:rPr lang="lv-LV" sz="2000" dirty="0" smtClean="0">
                <a:latin typeface="Times New Roman" panose="02020603050405020304" pitchFamily="18" charset="0"/>
                <a:cs typeface="Times New Roman" panose="02020603050405020304" pitchFamily="18" charset="0"/>
              </a:rPr>
              <a:t>4 vecākiem (1 – tēvam, 3 - </a:t>
            </a:r>
            <a:r>
              <a:rPr lang="lv-LV" sz="2000" dirty="0" err="1" smtClean="0">
                <a:latin typeface="Times New Roman" panose="02020603050405020304" pitchFamily="18" charset="0"/>
                <a:cs typeface="Times New Roman" panose="02020603050405020304" pitchFamily="18" charset="0"/>
              </a:rPr>
              <a:t>mātem</a:t>
            </a:r>
            <a:r>
              <a:rPr lang="lv-LV" sz="2000" dirty="0" smtClean="0">
                <a:latin typeface="Times New Roman" panose="02020603050405020304" pitchFamily="18" charset="0"/>
                <a:cs typeface="Times New Roman" panose="02020603050405020304" pitchFamily="18" charset="0"/>
              </a:rPr>
              <a:t>), </a:t>
            </a:r>
            <a:r>
              <a:rPr lang="lv-LV" sz="2000" dirty="0" smtClean="0">
                <a:latin typeface="Times New Roman" panose="02020603050405020304" pitchFamily="18" charset="0"/>
                <a:cs typeface="Times New Roman" panose="02020603050405020304" pitchFamily="18" charset="0"/>
              </a:rPr>
              <a:t>lēmums </a:t>
            </a:r>
            <a:r>
              <a:rPr lang="lv-LV" sz="2000" dirty="0">
                <a:latin typeface="Times New Roman" panose="02020603050405020304" pitchFamily="18" charset="0"/>
                <a:cs typeface="Times New Roman" panose="02020603050405020304" pitchFamily="18" charset="0"/>
              </a:rPr>
              <a:t>skar </a:t>
            </a:r>
            <a:r>
              <a:rPr lang="lv-LV" sz="2000" dirty="0" smtClean="0">
                <a:latin typeface="Times New Roman" panose="02020603050405020304" pitchFamily="18" charset="0"/>
                <a:cs typeface="Times New Roman" panose="02020603050405020304" pitchFamily="18" charset="0"/>
              </a:rPr>
              <a:t>4 </a:t>
            </a:r>
            <a:r>
              <a:rPr lang="lv-LV" sz="2000" dirty="0">
                <a:latin typeface="Times New Roman" panose="02020603050405020304" pitchFamily="18" charset="0"/>
                <a:cs typeface="Times New Roman" panose="02020603050405020304" pitchFamily="18" charset="0"/>
              </a:rPr>
              <a:t>bērnus.</a:t>
            </a:r>
          </a:p>
          <a:p>
            <a:pPr marL="342900" indent="-342900" algn="just">
              <a:lnSpc>
                <a:spcPct val="150000"/>
              </a:lnSpc>
              <a:buFont typeface="Wingdings" panose="05000000000000000000" pitchFamily="2" charset="2"/>
              <a:buChar char="q"/>
            </a:pPr>
            <a:r>
              <a:rPr lang="lv-LV" sz="2000" dirty="0">
                <a:latin typeface="Times New Roman" panose="02020603050405020304" pitchFamily="18" charset="0"/>
                <a:cs typeface="Times New Roman" panose="02020603050405020304" pitchFamily="18" charset="0"/>
              </a:rPr>
              <a:t>Attiecībā uz 5</a:t>
            </a:r>
            <a:r>
              <a:rPr lang="lv-LV" sz="2000" dirty="0" smtClean="0">
                <a:latin typeface="Times New Roman" panose="02020603050405020304" pitchFamily="18" charset="0"/>
                <a:cs typeface="Times New Roman" panose="02020603050405020304" pitchFamily="18" charset="0"/>
              </a:rPr>
              <a:t> </a:t>
            </a:r>
            <a:r>
              <a:rPr lang="lv-LV" sz="2000" dirty="0">
                <a:latin typeface="Times New Roman" panose="02020603050405020304" pitchFamily="18" charset="0"/>
                <a:cs typeface="Times New Roman" panose="02020603050405020304" pitchFamily="18" charset="0"/>
              </a:rPr>
              <a:t>personām bāriņtiesa pieņēmusi lēmumu par prasības sniegšanu tiesā</a:t>
            </a:r>
            <a:r>
              <a:rPr lang="lv-LV" sz="2000" b="1" dirty="0">
                <a:latin typeface="Times New Roman" panose="02020603050405020304" pitchFamily="18" charset="0"/>
                <a:cs typeface="Times New Roman" panose="02020603050405020304" pitchFamily="18" charset="0"/>
              </a:rPr>
              <a:t> </a:t>
            </a:r>
            <a:r>
              <a:rPr lang="lv-LV" sz="2000" dirty="0">
                <a:latin typeface="Times New Roman" panose="02020603050405020304" pitchFamily="18" charset="0"/>
                <a:cs typeface="Times New Roman" panose="02020603050405020304" pitchFamily="18" charset="0"/>
              </a:rPr>
              <a:t>par aizgādības tiesību atņemšanu, ar tiesas spriedumu atņemtas aizgādības tiesības 3</a:t>
            </a:r>
            <a:r>
              <a:rPr lang="lv-LV" sz="2000" dirty="0" smtClean="0">
                <a:latin typeface="Times New Roman" panose="02020603050405020304" pitchFamily="18" charset="0"/>
                <a:cs typeface="Times New Roman" panose="02020603050405020304" pitchFamily="18" charset="0"/>
              </a:rPr>
              <a:t> </a:t>
            </a:r>
            <a:r>
              <a:rPr lang="lv-LV" sz="2000" dirty="0">
                <a:latin typeface="Times New Roman" panose="02020603050405020304" pitchFamily="18" charset="0"/>
                <a:cs typeface="Times New Roman" panose="02020603050405020304" pitchFamily="18" charset="0"/>
              </a:rPr>
              <a:t>personām, lēmums skar 5</a:t>
            </a:r>
            <a:r>
              <a:rPr lang="lv-LV" sz="2000" dirty="0" smtClean="0">
                <a:latin typeface="Times New Roman" panose="02020603050405020304" pitchFamily="18" charset="0"/>
                <a:cs typeface="Times New Roman" panose="02020603050405020304" pitchFamily="18" charset="0"/>
              </a:rPr>
              <a:t> bērnus.</a:t>
            </a:r>
            <a:endParaRPr lang="lv-LV"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14323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isnstūris 1"/>
          <p:cNvSpPr/>
          <p:nvPr/>
        </p:nvSpPr>
        <p:spPr>
          <a:xfrm>
            <a:off x="335447" y="188643"/>
            <a:ext cx="11140138" cy="6217087"/>
          </a:xfrm>
          <a:prstGeom prst="rect">
            <a:avLst/>
          </a:prstGeom>
        </p:spPr>
        <p:txBody>
          <a:bodyPr wrap="square">
            <a:spAutoFit/>
          </a:bodyPr>
          <a:lstStyle/>
          <a:p>
            <a:pPr lvl="0"/>
            <a:r>
              <a:rPr lang="lv-LV" b="1" i="1" dirty="0" smtClean="0">
                <a:solidFill>
                  <a:srgbClr val="7030A0"/>
                </a:solidFill>
              </a:rPr>
              <a:t>Ārpusģimenes aprūpe.</a:t>
            </a:r>
          </a:p>
          <a:p>
            <a:pPr lvl="0"/>
            <a:r>
              <a:rPr lang="lv-LV" b="1" i="1" dirty="0" smtClean="0">
                <a:solidFill>
                  <a:srgbClr val="7030A0"/>
                </a:solidFill>
              </a:rPr>
              <a:t>Aizbildnība</a:t>
            </a:r>
            <a:r>
              <a:rPr lang="lv-LV" i="1" dirty="0" smtClean="0">
                <a:solidFill>
                  <a:srgbClr val="7030A0"/>
                </a:solidFill>
              </a:rPr>
              <a:t> -</a:t>
            </a:r>
            <a:r>
              <a:rPr lang="lv-LV" dirty="0" smtClean="0"/>
              <a:t> </a:t>
            </a:r>
            <a:r>
              <a:rPr lang="lv-LV" b="1" dirty="0" smtClean="0"/>
              <a:t>ārpusģimenes </a:t>
            </a:r>
            <a:r>
              <a:rPr lang="lv-LV" b="1" dirty="0"/>
              <a:t>aprūpes forma, kad bērnam, kurš palicis bez vecāku gādības, ieceļ aizbildni, kurš turpmāk bērnam aizvietos </a:t>
            </a:r>
            <a:r>
              <a:rPr lang="lv-LV" b="1" dirty="0" smtClean="0"/>
              <a:t>vecākus.</a:t>
            </a:r>
          </a:p>
          <a:p>
            <a:pPr lvl="0"/>
            <a:endParaRPr lang="lv-LV" b="1" dirty="0" smtClean="0"/>
          </a:p>
          <a:p>
            <a:r>
              <a:rPr lang="lv-LV" b="1" dirty="0" smtClean="0">
                <a:cs typeface="Times New Roman" panose="02020603050405020304" pitchFamily="18" charset="0"/>
              </a:rPr>
              <a:t>Balvu novada pašvaldības:</a:t>
            </a:r>
          </a:p>
          <a:p>
            <a:r>
              <a:rPr lang="lv-LV" b="1" dirty="0">
                <a:cs typeface="Times New Roman" panose="02020603050405020304" pitchFamily="18" charset="0"/>
              </a:rPr>
              <a:t> </a:t>
            </a:r>
            <a:r>
              <a:rPr lang="lv-LV" b="1" dirty="0" smtClean="0">
                <a:cs typeface="Times New Roman" panose="02020603050405020304" pitchFamily="18" charset="0"/>
              </a:rPr>
              <a:t>          </a:t>
            </a:r>
            <a:r>
              <a:rPr lang="lv-LV" dirty="0" smtClean="0">
                <a:cs typeface="Times New Roman" panose="02020603050405020304" pitchFamily="18" charset="0"/>
              </a:rPr>
              <a:t>67 bērni dzīvo 54 aizbildņu ģimenēs</a:t>
            </a:r>
          </a:p>
          <a:p>
            <a:r>
              <a:rPr lang="lv-LV" dirty="0" smtClean="0">
                <a:cs typeface="Times New Roman" panose="02020603050405020304" pitchFamily="18" charset="0"/>
              </a:rPr>
              <a:t>           25 aizbildņi ir bērnu vecvecāki, </a:t>
            </a:r>
          </a:p>
          <a:p>
            <a:r>
              <a:rPr lang="lv-LV" dirty="0">
                <a:cs typeface="Times New Roman" panose="02020603050405020304" pitchFamily="18" charset="0"/>
              </a:rPr>
              <a:t> </a:t>
            </a:r>
            <a:r>
              <a:rPr lang="lv-LV" dirty="0" smtClean="0">
                <a:cs typeface="Times New Roman" panose="02020603050405020304" pitchFamily="18" charset="0"/>
              </a:rPr>
              <a:t>          22 citi radinieki un </a:t>
            </a:r>
          </a:p>
          <a:p>
            <a:r>
              <a:rPr lang="lv-LV" dirty="0">
                <a:cs typeface="Times New Roman" panose="02020603050405020304" pitchFamily="18" charset="0"/>
              </a:rPr>
              <a:t> </a:t>
            </a:r>
            <a:r>
              <a:rPr lang="lv-LV" dirty="0" smtClean="0">
                <a:cs typeface="Times New Roman" panose="02020603050405020304" pitchFamily="18" charset="0"/>
              </a:rPr>
              <a:t>          20 citas personas.</a:t>
            </a:r>
          </a:p>
          <a:p>
            <a:r>
              <a:rPr lang="lv-LV" dirty="0" smtClean="0">
                <a:cs typeface="Times New Roman" panose="02020603050405020304" pitchFamily="18" charset="0"/>
              </a:rPr>
              <a:t>          15 bērni ir citu pašvaldību aizbildnības pārvaldībā.</a:t>
            </a:r>
          </a:p>
          <a:p>
            <a:endParaRPr lang="lv-LV" dirty="0">
              <a:cs typeface="Times New Roman" panose="02020603050405020304" pitchFamily="18" charset="0"/>
            </a:endParaRPr>
          </a:p>
          <a:p>
            <a:r>
              <a:rPr lang="lv-LV" dirty="0" smtClean="0">
                <a:cs typeface="Times New Roman" panose="02020603050405020304" pitchFamily="18" charset="0"/>
              </a:rPr>
              <a:t>2018.gadā ar bāriņtiesas lēmumu iecelti 18 aizbildņi 23 bērniem; </a:t>
            </a:r>
          </a:p>
          <a:p>
            <a:r>
              <a:rPr lang="lv-LV" dirty="0">
                <a:cs typeface="Times New Roman" panose="02020603050405020304" pitchFamily="18" charset="0"/>
              </a:rPr>
              <a:t> </a:t>
            </a:r>
            <a:r>
              <a:rPr lang="lv-LV" dirty="0" smtClean="0">
                <a:cs typeface="Times New Roman" panose="02020603050405020304" pitchFamily="18" charset="0"/>
              </a:rPr>
              <a:t>         2 aizbildņi atlaisti no aizbildņu pienākumu pildīšanas sakarā ar bērna pilngadību.</a:t>
            </a:r>
          </a:p>
          <a:p>
            <a:r>
              <a:rPr lang="lv-LV" dirty="0">
                <a:cs typeface="Times New Roman" panose="02020603050405020304" pitchFamily="18" charset="0"/>
              </a:rPr>
              <a:t> </a:t>
            </a:r>
            <a:r>
              <a:rPr lang="lv-LV" dirty="0" smtClean="0">
                <a:cs typeface="Times New Roman" panose="02020603050405020304" pitchFamily="18" charset="0"/>
              </a:rPr>
              <a:t>         2 aizbildņi miruši.</a:t>
            </a:r>
          </a:p>
          <a:p>
            <a:endParaRPr lang="lv-LV" sz="2000" b="1" dirty="0" smtClean="0">
              <a:solidFill>
                <a:schemeClr val="accent2"/>
              </a:solidFill>
            </a:endParaRPr>
          </a:p>
          <a:p>
            <a:pPr lvl="0"/>
            <a:r>
              <a:rPr lang="lv-LV" b="1" i="1" dirty="0" smtClean="0">
                <a:solidFill>
                  <a:srgbClr val="7030A0"/>
                </a:solidFill>
                <a:latin typeface="+mj-lt"/>
                <a:cs typeface="Times New Roman" panose="02020603050405020304" pitchFamily="18" charset="0"/>
              </a:rPr>
              <a:t>Audžuģimene </a:t>
            </a:r>
            <a:r>
              <a:rPr lang="lv-LV" b="1" dirty="0" smtClean="0">
                <a:latin typeface="+mj-lt"/>
                <a:cs typeface="Times New Roman" panose="02020603050405020304" pitchFamily="18" charset="0"/>
              </a:rPr>
              <a:t>– ģimene</a:t>
            </a:r>
            <a:r>
              <a:rPr lang="lv-LV" b="1" dirty="0">
                <a:latin typeface="+mj-lt"/>
                <a:cs typeface="Times New Roman" panose="02020603050405020304" pitchFamily="18" charset="0"/>
              </a:rPr>
              <a:t>, kas</a:t>
            </a:r>
            <a:r>
              <a:rPr lang="lv-LV" b="1" i="1" dirty="0">
                <a:latin typeface="+mj-lt"/>
                <a:cs typeface="Times New Roman" panose="02020603050405020304" pitchFamily="18" charset="0"/>
              </a:rPr>
              <a:t> </a:t>
            </a:r>
            <a:r>
              <a:rPr lang="lv-LV" b="1" dirty="0">
                <a:latin typeface="+mj-lt"/>
                <a:cs typeface="Times New Roman" panose="02020603050405020304" pitchFamily="18" charset="0"/>
              </a:rPr>
              <a:t>bārenim vai bez vecāku gādības palikušam bērnam nodrošina aprūpi līdz brīdim, kamēr bērns var atgriezties savā ģimenē vai, ja tas nav iespējams, tiek adoptēts vai viņam nodibināta aizbildnība</a:t>
            </a:r>
            <a:r>
              <a:rPr lang="lv-LV" b="1" dirty="0" smtClean="0">
                <a:latin typeface="+mj-lt"/>
                <a:cs typeface="Times New Roman" panose="02020603050405020304" pitchFamily="18" charset="0"/>
              </a:rPr>
              <a:t>.</a:t>
            </a:r>
            <a:endParaRPr lang="lv-LV" b="1" dirty="0">
              <a:latin typeface="+mj-lt"/>
              <a:cs typeface="Times New Roman" panose="02020603050405020304" pitchFamily="18" charset="0"/>
            </a:endParaRPr>
          </a:p>
          <a:p>
            <a:pPr lvl="0"/>
            <a:r>
              <a:rPr lang="lv-LV" b="1" dirty="0" smtClean="0">
                <a:latin typeface="+mj-lt"/>
                <a:cs typeface="Times New Roman" panose="02020603050405020304" pitchFamily="18" charset="0"/>
              </a:rPr>
              <a:t>Balvu novada pašvaldības – </a:t>
            </a:r>
            <a:r>
              <a:rPr lang="lv-LV" dirty="0" smtClean="0">
                <a:latin typeface="+mj-lt"/>
                <a:cs typeface="Times New Roman" panose="02020603050405020304" pitchFamily="18" charset="0"/>
              </a:rPr>
              <a:t>10 bērni dzīvo audžuģimenēs</a:t>
            </a:r>
          </a:p>
          <a:p>
            <a:pPr lvl="0"/>
            <a:r>
              <a:rPr lang="lv-LV" b="1" dirty="0" smtClean="0">
                <a:latin typeface="+mj-lt"/>
                <a:cs typeface="Times New Roman" panose="02020603050405020304" pitchFamily="18" charset="0"/>
              </a:rPr>
              <a:t>Institūcijās -  </a:t>
            </a:r>
            <a:r>
              <a:rPr lang="lv-LV" dirty="0">
                <a:latin typeface="+mj-lt"/>
                <a:cs typeface="Times New Roman" panose="02020603050405020304" pitchFamily="18" charset="0"/>
              </a:rPr>
              <a:t>7</a:t>
            </a:r>
            <a:r>
              <a:rPr lang="lv-LV" dirty="0" smtClean="0">
                <a:latin typeface="+mj-lt"/>
                <a:cs typeface="Times New Roman" panose="02020603050405020304" pitchFamily="18" charset="0"/>
              </a:rPr>
              <a:t> </a:t>
            </a:r>
            <a:r>
              <a:rPr lang="lv-LV" dirty="0" smtClean="0">
                <a:latin typeface="+mj-lt"/>
                <a:cs typeface="Times New Roman" panose="02020603050405020304" pitchFamily="18" charset="0"/>
              </a:rPr>
              <a:t>bērni dzīvo aprūpes iestādēs (Tilžā “Ābeļzieds</a:t>
            </a:r>
            <a:r>
              <a:rPr lang="lv-LV" dirty="0" smtClean="0">
                <a:latin typeface="+mj-lt"/>
                <a:cs typeface="Times New Roman" panose="02020603050405020304" pitchFamily="18" charset="0"/>
              </a:rPr>
              <a:t>”-6, </a:t>
            </a:r>
            <a:r>
              <a:rPr lang="lv-LV" dirty="0" smtClean="0">
                <a:latin typeface="+mj-lt"/>
                <a:cs typeface="Times New Roman" panose="02020603050405020304" pitchFamily="18" charset="0"/>
              </a:rPr>
              <a:t>Kalkūni-1, </a:t>
            </a:r>
            <a:r>
              <a:rPr lang="lv-LV" dirty="0" smtClean="0">
                <a:latin typeface="+mj-lt"/>
                <a:cs typeface="Times New Roman" panose="02020603050405020304" pitchFamily="18" charset="0"/>
              </a:rPr>
              <a:t>)</a:t>
            </a:r>
            <a:endParaRPr lang="lv-LV" dirty="0" smtClean="0">
              <a:latin typeface="+mj-lt"/>
              <a:cs typeface="Times New Roman" panose="02020603050405020304" pitchFamily="18" charset="0"/>
            </a:endParaRPr>
          </a:p>
          <a:p>
            <a:pPr lvl="0"/>
            <a:r>
              <a:rPr lang="lv-LV" dirty="0" smtClean="0">
                <a:latin typeface="+mj-lt"/>
                <a:cs typeface="Times New Roman" panose="02020603050405020304" pitchFamily="18" charset="0"/>
              </a:rPr>
              <a:t>Vismaz 1 x gadā, ja nepieciešams biežāk, bāriņtiesa veic dzīves apstākļu pārbaudi aizbildņu ģimenēs, audžuģimenēs, institūcijā; veic sarunu ar bērnu, viņa likumisko pārstāvi.</a:t>
            </a:r>
            <a:endParaRPr lang="lv-LV" dirty="0">
              <a:latin typeface="+mj-lt"/>
              <a:cs typeface="Times New Roman" panose="02020603050405020304" pitchFamily="18" charset="0"/>
            </a:endParaRPr>
          </a:p>
        </p:txBody>
      </p:sp>
    </p:spTree>
    <p:extLst>
      <p:ext uri="{BB962C8B-B14F-4D97-AF65-F5344CB8AC3E}">
        <p14:creationId xmlns:p14="http://schemas.microsoft.com/office/powerpoint/2010/main" val="31590534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isnstūris 1"/>
          <p:cNvSpPr/>
          <p:nvPr/>
        </p:nvSpPr>
        <p:spPr>
          <a:xfrm>
            <a:off x="560641" y="0"/>
            <a:ext cx="11153570" cy="5555367"/>
          </a:xfrm>
          <a:prstGeom prst="rect">
            <a:avLst/>
          </a:prstGeom>
        </p:spPr>
        <p:txBody>
          <a:bodyPr wrap="square">
            <a:spAutoFit/>
          </a:bodyPr>
          <a:lstStyle/>
          <a:p>
            <a:pPr>
              <a:lnSpc>
                <a:spcPct val="150000"/>
              </a:lnSpc>
            </a:pPr>
            <a:endParaRPr lang="lv-LV" sz="2400" b="1" i="1" dirty="0" smtClean="0">
              <a:solidFill>
                <a:srgbClr val="7030A0"/>
              </a:solidFill>
            </a:endParaRPr>
          </a:p>
          <a:p>
            <a:pPr>
              <a:lnSpc>
                <a:spcPct val="150000"/>
              </a:lnSpc>
            </a:pPr>
            <a:r>
              <a:rPr lang="lv-LV" sz="2400" b="1" i="1" dirty="0" smtClean="0">
                <a:solidFill>
                  <a:srgbClr val="7030A0"/>
                </a:solidFill>
              </a:rPr>
              <a:t>Aizgādnība</a:t>
            </a:r>
            <a:r>
              <a:rPr lang="lv-LV" dirty="0"/>
              <a:t>	</a:t>
            </a:r>
            <a:endParaRPr lang="lv-LV" dirty="0" smtClean="0"/>
          </a:p>
          <a:p>
            <a:pPr>
              <a:lnSpc>
                <a:spcPct val="150000"/>
              </a:lnSpc>
            </a:pPr>
            <a:endParaRPr lang="lv-LV" dirty="0" smtClean="0"/>
          </a:p>
          <a:p>
            <a:pPr algn="just"/>
            <a:r>
              <a:rPr lang="lv-LV" b="1" dirty="0" smtClean="0"/>
              <a:t>Aizgādnība </a:t>
            </a:r>
            <a:r>
              <a:rPr lang="lv-LV" b="1" dirty="0"/>
              <a:t>ir  personu ar ierobežotu rīcībspēju personīgo un mantisko interešu </a:t>
            </a:r>
            <a:r>
              <a:rPr lang="lv-LV" b="1" dirty="0" smtClean="0"/>
              <a:t>aizsardzība.</a:t>
            </a:r>
          </a:p>
          <a:p>
            <a:pPr algn="just"/>
            <a:endParaRPr lang="lv-LV" b="1" dirty="0" smtClean="0"/>
          </a:p>
          <a:p>
            <a:pPr algn="just"/>
            <a:r>
              <a:rPr lang="lv-LV" sz="2000" dirty="0" smtClean="0"/>
              <a:t>Aizgādnis </a:t>
            </a:r>
            <a:r>
              <a:rPr lang="lv-LV" sz="2000" dirty="0"/>
              <a:t>ir persona, ko ieceļ vai atbrīvo no tās pienākumiem bāriņtiesa, pamatojoties uz tiesas spriedumu par aizgādnības nodibināšanu vai izbeigšanu. </a:t>
            </a:r>
            <a:endParaRPr lang="lv-LV" sz="2000" dirty="0" smtClean="0"/>
          </a:p>
          <a:p>
            <a:pPr algn="just">
              <a:lnSpc>
                <a:spcPct val="150000"/>
              </a:lnSpc>
            </a:pPr>
            <a:r>
              <a:rPr lang="lv-LV" sz="2000" dirty="0" smtClean="0"/>
              <a:t>Balvu </a:t>
            </a:r>
            <a:r>
              <a:rPr lang="lv-LV" sz="2000" dirty="0"/>
              <a:t>novadā bāriņtiesas </a:t>
            </a:r>
            <a:r>
              <a:rPr lang="lv-LV" sz="2000" dirty="0" smtClean="0"/>
              <a:t>uzraudzībā ir 16 </a:t>
            </a:r>
            <a:r>
              <a:rPr lang="lv-LV" sz="2000" dirty="0"/>
              <a:t>aizgādnībā esošas </a:t>
            </a:r>
            <a:r>
              <a:rPr lang="lv-LV" sz="2000" dirty="0" smtClean="0"/>
              <a:t>personas, </a:t>
            </a:r>
          </a:p>
          <a:p>
            <a:pPr algn="just">
              <a:lnSpc>
                <a:spcPct val="150000"/>
              </a:lnSpc>
            </a:pPr>
            <a:r>
              <a:rPr lang="lv-LV" sz="2000" dirty="0" smtClean="0"/>
              <a:t>2018.g. - 1 personai iecelts aizgādnis.</a:t>
            </a:r>
          </a:p>
          <a:p>
            <a:pPr algn="just">
              <a:lnSpc>
                <a:spcPct val="150000"/>
              </a:lnSpc>
            </a:pPr>
            <a:r>
              <a:rPr lang="lv-LV" sz="2000" b="1" dirty="0" smtClean="0"/>
              <a:t>Bērnu un personu ar ierobežotu rīcībspēju mantisko interešu nodrošināšana.</a:t>
            </a:r>
          </a:p>
          <a:p>
            <a:pPr algn="just">
              <a:lnSpc>
                <a:spcPct val="150000"/>
              </a:lnSpc>
            </a:pPr>
            <a:r>
              <a:rPr lang="lv-LV" sz="2000" dirty="0" smtClean="0"/>
              <a:t>Bērnu mantas lietas – 37</a:t>
            </a:r>
          </a:p>
          <a:p>
            <a:pPr algn="just">
              <a:lnSpc>
                <a:spcPct val="150000"/>
              </a:lnSpc>
            </a:pPr>
            <a:endParaRPr lang="lv-LV" sz="2000" b="1" dirty="0"/>
          </a:p>
          <a:p>
            <a:pPr algn="just">
              <a:lnSpc>
                <a:spcPct val="150000"/>
              </a:lnSpc>
            </a:pPr>
            <a:endParaRPr lang="lv-LV" sz="2000" dirty="0"/>
          </a:p>
        </p:txBody>
      </p:sp>
    </p:spTree>
    <p:extLst>
      <p:ext uri="{BB962C8B-B14F-4D97-AF65-F5344CB8AC3E}">
        <p14:creationId xmlns:p14="http://schemas.microsoft.com/office/powerpoint/2010/main" val="1597081245"/>
      </p:ext>
    </p:extLst>
  </p:cSld>
  <p:clrMapOvr>
    <a:masterClrMapping/>
  </p:clrMapOvr>
  <p:timing>
    <p:tnLst>
      <p:par>
        <p:cTn id="1" dur="indefinite" restart="never" nodeType="tmRoot"/>
      </p:par>
    </p:tnLst>
  </p:timing>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ēma">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ēma">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TM03457444[[fn=Basis]]</Template>
  <TotalTime>3815</TotalTime>
  <Words>1201</Words>
  <Application>Microsoft Office PowerPoint</Application>
  <PresentationFormat>Custom</PresentationFormat>
  <Paragraphs>167</Paragraphs>
  <Slides>17</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Comic Sans MS</vt:lpstr>
      <vt:lpstr>Corbel</vt:lpstr>
      <vt:lpstr>Times New Roman</vt:lpstr>
      <vt:lpstr>Wingdings</vt:lpstr>
      <vt:lpstr>Basis</vt:lpstr>
      <vt:lpstr>Balvu novada Bāriņtiesa</vt:lpstr>
      <vt:lpstr>Bāriņtiesas darbības teritorija ir Balvu novada teritorija, ieskaitot Balvu pilsētu.  Bāriņtiesa nodrošina iedzīvotāju pieņemšanu visā novada teritorijā - Balvu, Bērzkalnes, Lazdulejas, Briežuciema, Vectilžas, Tilžas, Krišjāņu, Bērzpils, Kubulu, Vīksnas pagastos        Bāriņtiesā strādā 10 darbinieki </vt:lpstr>
      <vt:lpstr>Bāriņtiesas amatpersonu profesionālā kvalifikācija: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Pārskats par Alūksnes novada bāriņtiesas darbu         2013.gadā</dc:title>
  <dc:creator>Inga Ozoliņa</dc:creator>
  <cp:lastModifiedBy>User</cp:lastModifiedBy>
  <cp:revision>232</cp:revision>
  <cp:lastPrinted>2016-03-09T06:18:40Z</cp:lastPrinted>
  <dcterms:created xsi:type="dcterms:W3CDTF">2015-02-05T13:27:18Z</dcterms:created>
  <dcterms:modified xsi:type="dcterms:W3CDTF">2019-04-16T13:10:34Z</dcterms:modified>
</cp:coreProperties>
</file>