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2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3" r:id="rId14"/>
    <p:sldId id="27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D5FF"/>
    <a:srgbClr val="FF0D97"/>
    <a:srgbClr val="0000CC"/>
    <a:srgbClr val="003635"/>
    <a:srgbClr val="9EFF29"/>
    <a:srgbClr val="C80064"/>
    <a:srgbClr val="C33A1F"/>
    <a:srgbClr val="FF2549"/>
    <a:srgbClr val="007033"/>
    <a:srgbClr val="D63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58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6/10/2021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40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573" y="3443749"/>
            <a:ext cx="7978879" cy="84803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574" y="4306527"/>
            <a:ext cx="8001000" cy="67842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823" y="1013377"/>
            <a:ext cx="8259098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806678"/>
            <a:ext cx="8246070" cy="2971798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435" y="369666"/>
            <a:ext cx="605594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5213" y="1142999"/>
            <a:ext cx="6076335" cy="3508626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318" y="935322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131" y="183986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131" y="2312262"/>
            <a:ext cx="4040188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7252" y="183986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312262"/>
            <a:ext cx="4041775" cy="2276294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lvi.lv/izglitiba/karjeras/23119-dazadi-pieejamie-materiali-skolotajiem-skoleniem-un-vecakiem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karjerasmateriali.lv/testi-par-karjeras-izveli-personibu-interesem-2/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iid.lv/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ofesijupasaule.lv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quizizz.com/" TargetMode="External"/><Relationship Id="rId7" Type="http://schemas.openxmlformats.org/officeDocument/2006/relationships/hyperlink" Target="https://drossinternets.lv/" TargetMode="External"/><Relationship Id="rId2" Type="http://schemas.openxmlformats.org/officeDocument/2006/relationships/hyperlink" Target="https://learningapps.org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canva.com/" TargetMode="External"/><Relationship Id="rId5" Type="http://schemas.openxmlformats.org/officeDocument/2006/relationships/hyperlink" Target="https://pley.google.com/" TargetMode="External"/><Relationship Id="rId4" Type="http://schemas.openxmlformats.org/officeDocument/2006/relationships/hyperlink" Target="https://padlet.com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iaa.gov.lv/lat/karjeras_atbalsts/euroguidance_sadala/kad_zinu_izdevumi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3184" y="2509444"/>
            <a:ext cx="6304547" cy="97627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nformācijas aprite </a:t>
            </a:r>
            <a:r>
              <a:rPr lang="en-US" b="1" dirty="0">
                <a:solidFill>
                  <a:srgbClr val="7030A0"/>
                </a:solidFill>
              </a:rPr>
              <a:t>un </a:t>
            </a:r>
            <a:r>
              <a:rPr lang="en-US" b="1" dirty="0" smtClean="0">
                <a:solidFill>
                  <a:srgbClr val="7030A0"/>
                </a:solidFill>
              </a:rPr>
              <a:t>kvalitāte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sz="1800" dirty="0" smtClean="0">
                <a:solidFill>
                  <a:srgbClr val="7030A0"/>
                </a:solidFill>
              </a:rPr>
              <a:t>Aptaujas rezultātu apkopojums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63856" y="4284401"/>
            <a:ext cx="4579595" cy="73004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2020./2021.m.g.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3853" y="80680"/>
            <a:ext cx="3170195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21275"/>
            <a:ext cx="4038600" cy="36733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 smtClean="0">
                <a:solidFill>
                  <a:srgbClr val="C00000"/>
                </a:solidFill>
              </a:rPr>
              <a:t>ateriāli </a:t>
            </a:r>
            <a:r>
              <a:rPr lang="en-US" dirty="0">
                <a:solidFill>
                  <a:srgbClr val="C00000"/>
                </a:solidFill>
              </a:rPr>
              <a:t>skolēniem, skolotājiem un vecākiem </a:t>
            </a:r>
            <a:r>
              <a:rPr lang="en-US" u="sng" dirty="0">
                <a:hlinkClick r:id="rId2"/>
              </a:rPr>
              <a:t>http://www.balvi.lv/izglitiba/karjeras/23119-dazadi-pieejamie-materiali-skolotajiem-skoleniem-un-vecakiem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21275"/>
            <a:ext cx="4038600" cy="3673348"/>
          </a:xfrm>
        </p:spPr>
        <p:txBody>
          <a:bodyPr>
            <a:normAutofit fontScale="92500"/>
          </a:bodyPr>
          <a:lstStyle/>
          <a:p>
            <a:r>
              <a:rPr lang="lv-LV" dirty="0" smtClean="0"/>
              <a:t>Noderīgi materiāli klases audzināšanas stundām, individuāli skolēniem un arī vecākiem.</a:t>
            </a:r>
          </a:p>
          <a:p>
            <a:r>
              <a:rPr lang="lv-LV" dirty="0" smtClean="0"/>
              <a:t>Klases stundās izmantoja videomateriālu “Zaļais Pipars”</a:t>
            </a:r>
            <a:r>
              <a:rPr lang="en-US" dirty="0" smtClean="0"/>
              <a:t>, “Latvijas veiksmes stāsti”</a:t>
            </a:r>
            <a:endParaRPr lang="lv-LV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11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003" y="866274"/>
            <a:ext cx="4385797" cy="37283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>
                <a:solidFill>
                  <a:srgbClr val="C00000"/>
                </a:solidFill>
              </a:rPr>
              <a:t>Lielākais tiešsaites pasākums Latvijā par studiju </a:t>
            </a:r>
            <a:r>
              <a:rPr lang="lv-LV" dirty="0" smtClean="0">
                <a:solidFill>
                  <a:srgbClr val="C00000"/>
                </a:solidFill>
              </a:rPr>
              <a:t>izvēli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lv-LV" dirty="0" smtClean="0">
                <a:solidFill>
                  <a:srgbClr val="C00000"/>
                </a:solidFill>
              </a:rPr>
              <a:t> </a:t>
            </a:r>
            <a:r>
              <a:rPr lang="lv-LV" cap="all" dirty="0">
                <a:solidFill>
                  <a:srgbClr val="C00000"/>
                </a:solidFill>
              </a:rPr>
              <a:t>IZGLĪTĪBA UN KARJERA </a:t>
            </a:r>
            <a:r>
              <a:rPr lang="lv-LV" cap="all" dirty="0" smtClean="0">
                <a:solidFill>
                  <a:srgbClr val="C00000"/>
                </a:solidFill>
              </a:rPr>
              <a:t>2021</a:t>
            </a:r>
            <a:endParaRPr lang="en-US" cap="all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(Piedāvājumu izmantoja ~ 70 skolēni)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66274"/>
            <a:ext cx="4495800" cy="3728349"/>
          </a:xfrm>
        </p:spPr>
        <p:txBody>
          <a:bodyPr>
            <a:normAutofit/>
          </a:bodyPr>
          <a:lstStyle/>
          <a:p>
            <a:r>
              <a:rPr lang="lv-LV" dirty="0" smtClean="0"/>
              <a:t>Iespēja saņemt daudzveidīgu izglītības iestāžu informāciju par tālākizglītības </a:t>
            </a:r>
            <a:r>
              <a:rPr lang="lv-LV" dirty="0" smtClean="0"/>
              <a:t>ies</a:t>
            </a:r>
            <a:r>
              <a:rPr lang="en-US" dirty="0" err="1" smtClean="0"/>
              <a:t>pējām</a:t>
            </a:r>
            <a:r>
              <a:rPr lang="lv-LV" dirty="0" smtClean="0"/>
              <a:t>. </a:t>
            </a:r>
            <a:endParaRPr lang="lv-LV" dirty="0" smtClean="0"/>
          </a:p>
          <a:p>
            <a:r>
              <a:rPr lang="lv-LV" dirty="0" smtClean="0"/>
              <a:t>Bija interesanti iepazīt nepazīstamas profesijas </a:t>
            </a:r>
            <a:r>
              <a:rPr lang="lv-LV" dirty="0" smtClean="0"/>
              <a:t>pārstāvjus</a:t>
            </a:r>
            <a:r>
              <a:rPr lang="en-US" dirty="0" smtClean="0"/>
              <a:t>.</a:t>
            </a:r>
            <a:endParaRPr lang="lv-LV" dirty="0" smtClean="0"/>
          </a:p>
          <a:p>
            <a:r>
              <a:rPr lang="lv-LV" dirty="0" smtClean="0"/>
              <a:t>Ideāls, noderīgs pasākums.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7015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59398"/>
            <a:ext cx="4038600" cy="3735225"/>
          </a:xfrm>
        </p:spPr>
        <p:txBody>
          <a:bodyPr/>
          <a:lstStyle/>
          <a:p>
            <a:pPr marL="0" indent="0">
              <a:buNone/>
            </a:pPr>
            <a:r>
              <a:rPr lang="lv-LV" dirty="0">
                <a:solidFill>
                  <a:srgbClr val="C00000"/>
                </a:solidFill>
              </a:rPr>
              <a:t>Tests: „Kādu virzienu izvēlēties pēc 9. klases?” </a:t>
            </a:r>
            <a:r>
              <a:rPr lang="lv-LV" u="sng" dirty="0">
                <a:hlinkClick r:id="rId2"/>
              </a:rPr>
              <a:t>https://karjerasmateriali.lv/testi-par-karjeras-izveli-personibu-interesem-2/</a:t>
            </a:r>
            <a:r>
              <a:rPr lang="lv-LV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i="1" dirty="0" smtClean="0"/>
              <a:t>(Piedāvājumu izmantoja~80 skolēni)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59398"/>
            <a:ext cx="4038600" cy="3735225"/>
          </a:xfrm>
        </p:spPr>
        <p:txBody>
          <a:bodyPr/>
          <a:lstStyle/>
          <a:p>
            <a:r>
              <a:rPr lang="lv-LV" dirty="0" smtClean="0"/>
              <a:t>Ļoti interesanti testi. Skolēni paši atzina, ka testu rezultāti saskan ar viņu domām. Kaut gan, reizēm skolēni mēdz neatainot patieso informāciju.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1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Secinājumi: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+ </a:t>
            </a:r>
            <a:r>
              <a:rPr lang="en-US" b="0" dirty="0" smtClean="0"/>
              <a:t>pozitīvais</a:t>
            </a:r>
            <a:endParaRPr lang="en-US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505" y="2312262"/>
            <a:ext cx="4369814" cy="227629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lv-LV" dirty="0"/>
              <a:t>Daudz ļoti noderīgas informācijas, ko var izmantot gan skolēni, gan vecāki, gan skolotāji, iekļaujot arī integrētajā mācību saturā</a:t>
            </a:r>
            <a:r>
              <a:rPr lang="lv-LV" dirty="0" smtClean="0"/>
              <a:t>.</a:t>
            </a:r>
            <a:r>
              <a:rPr lang="en-US" dirty="0" smtClean="0"/>
              <a:t> Informācija viegli pieejama.</a:t>
            </a:r>
          </a:p>
          <a:p>
            <a:pPr algn="l"/>
            <a:r>
              <a:rPr lang="en-US" dirty="0" smtClean="0"/>
              <a:t>Pedagoga-karjeras konsultanta atgādinājumi</a:t>
            </a:r>
            <a:r>
              <a:rPr lang="en-US" dirty="0"/>
              <a:t> </a:t>
            </a:r>
            <a:r>
              <a:rPr lang="en-US" dirty="0" smtClean="0"/>
              <a:t>liek pievērst uzmanību aktuālākajam.</a:t>
            </a:r>
            <a:endParaRPr lang="lv-LV" dirty="0"/>
          </a:p>
          <a:p>
            <a:pPr algn="l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b="0" dirty="0" smtClean="0"/>
              <a:t>negatīvais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7252" y="2312262"/>
            <a:ext cx="4236113" cy="2276294"/>
          </a:xfrm>
        </p:spPr>
        <p:txBody>
          <a:bodyPr/>
          <a:lstStyle/>
          <a:p>
            <a:pPr algn="l"/>
            <a:r>
              <a:rPr lang="en-US" dirty="0"/>
              <a:t>Liels informācijas daudzums, un, attālinātajā mācību procesā grūti izsekot tās izmantošanai katram skolēnam individuāli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452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13" y="1258159"/>
            <a:ext cx="8346477" cy="1416290"/>
          </a:xfrm>
        </p:spPr>
        <p:txBody>
          <a:bodyPr>
            <a:normAutofit fontScale="90000"/>
          </a:bodyPr>
          <a:lstStyle/>
          <a:p>
            <a:r>
              <a:rPr lang="en-US" sz="1800" b="0" i="1" dirty="0" smtClean="0"/>
              <a:t/>
            </a:r>
            <a:br>
              <a:rPr lang="en-US" sz="1800" b="0" i="1" dirty="0" smtClean="0"/>
            </a:br>
            <a:r>
              <a:rPr lang="en-US" sz="1800" b="0" i="1" dirty="0"/>
              <a:t/>
            </a:r>
            <a:br>
              <a:rPr lang="en-US" sz="1800" b="0" i="1" dirty="0"/>
            </a:br>
            <a:r>
              <a:rPr lang="en-US" sz="1800" b="0" i="1" dirty="0" smtClean="0"/>
              <a:t/>
            </a:r>
            <a:br>
              <a:rPr lang="en-US" sz="1800" b="0" i="1" dirty="0" smtClean="0"/>
            </a:br>
            <a:r>
              <a:rPr lang="en-US" sz="1800" b="0" i="1" dirty="0" smtClean="0"/>
              <a:t>                                 </a:t>
            </a:r>
            <a:r>
              <a:rPr lang="en-US" sz="4000" b="0" dirty="0" smtClean="0"/>
              <a:t>PALDIES PAR UZMANĪBU!</a:t>
            </a:r>
            <a:r>
              <a:rPr lang="en-US" sz="1800" b="0" i="1" dirty="0" smtClean="0"/>
              <a:t/>
            </a:r>
            <a:br>
              <a:rPr lang="en-US" sz="1800" b="0" i="1" dirty="0" smtClean="0"/>
            </a:br>
            <a:r>
              <a:rPr lang="en-US" sz="1800" b="0" i="1" dirty="0"/>
              <a:t/>
            </a:r>
            <a:br>
              <a:rPr lang="en-US" sz="1800" b="0" i="1" dirty="0"/>
            </a:br>
            <a:r>
              <a:rPr lang="lv-LV" sz="1800" b="0" i="1" dirty="0" smtClean="0"/>
              <a:t>Aktivitāte </a:t>
            </a:r>
            <a:r>
              <a:rPr lang="lv-LV" sz="1800" b="0" i="1" dirty="0"/>
              <a:t>tika īstenota programmas “Izaugsme un nodarbinātība” 8.3.5. specifiskā atbalsta mērķa "Uzlabot pieeju karjeras atbalstam izglītojamajiem vispārējās un profesionālās izglītības iestādēs"</a:t>
            </a:r>
            <a:r>
              <a:rPr lang="lv-LV" sz="1800" b="0" dirty="0"/>
              <a:t/>
            </a:r>
            <a:br>
              <a:rPr lang="lv-LV" sz="1800" b="0" dirty="0"/>
            </a:br>
            <a:r>
              <a:rPr lang="lv-LV" sz="1800" b="0" i="1" dirty="0"/>
              <a:t>projekta Nr. 8.3.5.0/16/I/001 “Karjeras atbalsts vispārējās un profesionālās izglītības iestādēs” ietvaros.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639" y="4025503"/>
            <a:ext cx="8078346" cy="603647"/>
          </a:xfrm>
        </p:spPr>
        <p:txBody>
          <a:bodyPr>
            <a:normAutofit/>
          </a:bodyPr>
          <a:lstStyle/>
          <a:p>
            <a:r>
              <a:rPr lang="en-US" dirty="0" smtClean="0"/>
              <a:t>Aptauju veica </a:t>
            </a:r>
            <a:r>
              <a:rPr lang="en-US" dirty="0"/>
              <a:t>B</a:t>
            </a:r>
            <a:r>
              <a:rPr lang="en-US" dirty="0" smtClean="0"/>
              <a:t>alvu novada Izglītības, kultūras un sporta pārvaldes pedagoģe-karjeras konsultante Lidija Ločmele, sadarbībā ar klašu audzinātājiem un atbildīgajiem par karjeras izglītību skolās.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0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291" y="419386"/>
            <a:ext cx="7182629" cy="845649"/>
          </a:xfrm>
        </p:spPr>
        <p:txBody>
          <a:bodyPr>
            <a:normAutofit/>
          </a:bodyPr>
          <a:lstStyle/>
          <a:p>
            <a:r>
              <a:rPr lang="en-US" dirty="0" smtClean="0"/>
              <a:t>Kā informācija nokļūst līdz skolēnam?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4" y="1265035"/>
            <a:ext cx="8246070" cy="351344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Informācijas saņemšanai un nosūtīšanai </a:t>
            </a:r>
            <a:r>
              <a:rPr lang="en-US" dirty="0" smtClean="0"/>
              <a:t>izmantoja: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Balvu </a:t>
            </a:r>
            <a:r>
              <a:rPr lang="lv-LV" dirty="0" smtClean="0"/>
              <a:t>novada </a:t>
            </a:r>
            <a:r>
              <a:rPr lang="lv-LV" dirty="0" smtClean="0"/>
              <a:t>mājaslap</a:t>
            </a:r>
            <a:r>
              <a:rPr lang="en-US" dirty="0" smtClean="0"/>
              <a:t>u</a:t>
            </a:r>
            <a:r>
              <a:rPr lang="lv-LV" dirty="0" smtClean="0"/>
              <a:t>- </a:t>
            </a:r>
            <a:r>
              <a:rPr lang="lv-LV" dirty="0" smtClean="0"/>
              <a:t>Karjeras izglītības </a:t>
            </a:r>
            <a:r>
              <a:rPr lang="lv-LV" dirty="0" smtClean="0"/>
              <a:t>sadaļ</a:t>
            </a:r>
            <a:r>
              <a:rPr lang="en-US" dirty="0" smtClean="0"/>
              <a:t>u</a:t>
            </a:r>
            <a:r>
              <a:rPr lang="lv-LV" dirty="0" smtClean="0"/>
              <a:t>;</a:t>
            </a:r>
            <a:endParaRPr lang="lv-LV" dirty="0" smtClean="0"/>
          </a:p>
          <a:p>
            <a:r>
              <a:rPr lang="lv-LV" dirty="0" smtClean="0"/>
              <a:t>E-past</a:t>
            </a:r>
            <a:r>
              <a:rPr lang="en-US" dirty="0" smtClean="0"/>
              <a:t>u</a:t>
            </a:r>
            <a:r>
              <a:rPr lang="lv-LV" dirty="0" smtClean="0"/>
              <a:t> </a:t>
            </a:r>
            <a:r>
              <a:rPr lang="lv-LV" dirty="0" smtClean="0"/>
              <a:t>( skolas, klases audzinātāju un skolēnu);</a:t>
            </a:r>
          </a:p>
          <a:p>
            <a:r>
              <a:rPr lang="lv-LV" dirty="0" smtClean="0"/>
              <a:t>Klases audzināšanas stundas ZOOM platformā;</a:t>
            </a:r>
          </a:p>
          <a:p>
            <a:r>
              <a:rPr lang="lv-LV" dirty="0" smtClean="0"/>
              <a:t>Mykoob, e-klase </a:t>
            </a:r>
            <a:r>
              <a:rPr lang="en-US" dirty="0" smtClean="0"/>
              <a:t>-</a:t>
            </a:r>
            <a:r>
              <a:rPr lang="lv-LV" dirty="0" smtClean="0"/>
              <a:t> </a:t>
            </a:r>
            <a:r>
              <a:rPr lang="lv-LV" dirty="0" smtClean="0"/>
              <a:t>elektronisk</a:t>
            </a:r>
            <a:r>
              <a:rPr lang="en-US" dirty="0" smtClean="0"/>
              <a:t>os</a:t>
            </a:r>
            <a:r>
              <a:rPr lang="lv-LV" dirty="0" smtClean="0"/>
              <a:t> žurnāl</a:t>
            </a:r>
            <a:r>
              <a:rPr lang="en-US" dirty="0" smtClean="0"/>
              <a:t>us</a:t>
            </a:r>
            <a:r>
              <a:rPr lang="lv-LV" dirty="0" smtClean="0"/>
              <a:t>;</a:t>
            </a:r>
            <a:endParaRPr lang="lv-LV" dirty="0" smtClean="0"/>
          </a:p>
          <a:p>
            <a:r>
              <a:rPr lang="lv-LV" dirty="0" smtClean="0"/>
              <a:t>W</a:t>
            </a:r>
            <a:r>
              <a:rPr lang="en-US" dirty="0" smtClean="0"/>
              <a:t>h</a:t>
            </a:r>
            <a:r>
              <a:rPr lang="lv-LV" dirty="0" smtClean="0"/>
              <a:t>ats</a:t>
            </a:r>
            <a:r>
              <a:rPr lang="en-US" dirty="0"/>
              <a:t>A</a:t>
            </a:r>
            <a:r>
              <a:rPr lang="lv-LV" dirty="0" smtClean="0"/>
              <a:t>pp </a:t>
            </a:r>
            <a:r>
              <a:rPr lang="lv-LV" dirty="0" smtClean="0"/>
              <a:t>grupa</a:t>
            </a:r>
            <a:r>
              <a:rPr lang="en-US" dirty="0" smtClean="0"/>
              <a:t>s</a:t>
            </a:r>
            <a:r>
              <a:rPr lang="lv-LV" dirty="0" smtClean="0"/>
              <a:t>;</a:t>
            </a:r>
            <a:endParaRPr lang="lv-LV" dirty="0" smtClean="0"/>
          </a:p>
          <a:p>
            <a:r>
              <a:rPr lang="en-US" dirty="0" smtClean="0"/>
              <a:t>Instagram;</a:t>
            </a:r>
          </a:p>
          <a:p>
            <a:r>
              <a:rPr lang="en-US" dirty="0" smtClean="0"/>
              <a:t>Facebook;</a:t>
            </a:r>
          </a:p>
          <a:p>
            <a:r>
              <a:rPr lang="en-US" dirty="0" smtClean="0"/>
              <a:t>Talefonisku saziņu, </a:t>
            </a:r>
            <a:r>
              <a:rPr lang="en-US" dirty="0" smtClean="0"/>
              <a:t>t.sk. </a:t>
            </a:r>
            <a:r>
              <a:rPr lang="en-US" dirty="0" smtClean="0"/>
              <a:t>videozvanus.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382" y="1175657"/>
            <a:ext cx="8683363" cy="2129518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7030A0"/>
                </a:solidFill>
              </a:rPr>
              <a:t>    </a:t>
            </a:r>
            <a:r>
              <a:rPr lang="en-US" sz="4800" b="1" dirty="0" smtClean="0">
                <a:solidFill>
                  <a:srgbClr val="7030A0"/>
                </a:solidFill>
              </a:rPr>
              <a:t>Biežāk </a:t>
            </a:r>
            <a:r>
              <a:rPr lang="en-US" sz="4800" b="1" dirty="0">
                <a:solidFill>
                  <a:srgbClr val="7030A0"/>
                </a:solidFill>
              </a:rPr>
              <a:t>izmantotā informācija, </a:t>
            </a:r>
            <a:endParaRPr lang="en-US" sz="4800" b="1" dirty="0" smtClean="0">
              <a:solidFill>
                <a:srgbClr val="7030A0"/>
              </a:solidFill>
            </a:endParaRPr>
          </a:p>
          <a:p>
            <a:r>
              <a:rPr lang="en-US" sz="4800" b="1" dirty="0">
                <a:solidFill>
                  <a:srgbClr val="7030A0"/>
                </a:solidFill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</a:rPr>
              <a:t>            tās </a:t>
            </a:r>
            <a:r>
              <a:rPr lang="en-US" sz="4800" b="1" dirty="0">
                <a:solidFill>
                  <a:srgbClr val="7030A0"/>
                </a:solidFill>
              </a:rPr>
              <a:t>noderīgums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5752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dirty="0">
                <a:solidFill>
                  <a:srgbClr val="C00000"/>
                </a:solidFill>
              </a:rPr>
              <a:t>Informācija par atvērto durvju dienām, tās </a:t>
            </a:r>
            <a:r>
              <a:rPr lang="lv-LV" dirty="0" smtClean="0">
                <a:solidFill>
                  <a:srgbClr val="C00000"/>
                </a:solidFill>
              </a:rPr>
              <a:t>aktualizācija </a:t>
            </a:r>
            <a:r>
              <a:rPr lang="lv-LV" u="sng" dirty="0" smtClean="0">
                <a:solidFill>
                  <a:srgbClr val="C00000"/>
                </a:solidFill>
                <a:hlinkClick r:id="rId2"/>
              </a:rPr>
              <a:t>www.niid.lv</a:t>
            </a:r>
            <a:endParaRPr lang="en-US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i="1" dirty="0" smtClean="0"/>
              <a:t>( Piedāvājumu izmantoja ~ 65 skolēni)</a:t>
            </a:r>
            <a:endParaRPr lang="en-US" sz="1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839362"/>
          </a:xfrm>
        </p:spPr>
        <p:txBody>
          <a:bodyPr>
            <a:normAutofit fontScale="92500"/>
          </a:bodyPr>
          <a:lstStyle/>
          <a:p>
            <a:r>
              <a:rPr lang="lv-LV" dirty="0" smtClean="0"/>
              <a:t>Ļoti noderīga </a:t>
            </a:r>
            <a:r>
              <a:rPr lang="en-US" dirty="0" smtClean="0"/>
              <a:t>informācija </a:t>
            </a:r>
            <a:r>
              <a:rPr lang="lv-LV" dirty="0" smtClean="0"/>
              <a:t>studiju uzsākšanai, mācību vides iepazīšanai.</a:t>
            </a:r>
          </a:p>
          <a:p>
            <a:r>
              <a:rPr lang="lv-LV" dirty="0" smtClean="0"/>
              <a:t>Tika pārrunāti piedāvājumi, apskatītas mācību iestāžu atrašanās vietas, specialitātes un mācību priekšmeti.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9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08144"/>
            <a:ext cx="4038600" cy="3886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>
                <a:solidFill>
                  <a:srgbClr val="C00000"/>
                </a:solidFill>
              </a:rPr>
              <a:t>“Dzīvei </a:t>
            </a:r>
            <a:r>
              <a:rPr lang="lv-LV" dirty="0" smtClean="0">
                <a:solidFill>
                  <a:srgbClr val="C00000"/>
                </a:solidFill>
              </a:rPr>
              <a:t>gatavs</a:t>
            </a:r>
            <a:r>
              <a:rPr lang="en-US" dirty="0" smtClean="0">
                <a:solidFill>
                  <a:srgbClr val="C00000"/>
                </a:solidFill>
              </a:rPr>
              <a:t>”</a:t>
            </a:r>
          </a:p>
          <a:p>
            <a:pPr marL="0" indent="0">
              <a:buNone/>
            </a:pPr>
            <a:r>
              <a:rPr lang="lv-LV" dirty="0" smtClean="0">
                <a:solidFill>
                  <a:srgbClr val="C00000"/>
                </a:solidFill>
              </a:rPr>
              <a:t>piedāvājums </a:t>
            </a:r>
            <a:r>
              <a:rPr lang="lv-LV" dirty="0">
                <a:solidFill>
                  <a:srgbClr val="C00000"/>
                </a:solidFill>
              </a:rPr>
              <a:t>par tiešsaites </a:t>
            </a:r>
            <a:r>
              <a:rPr lang="lv-LV" dirty="0" smtClean="0">
                <a:solidFill>
                  <a:srgbClr val="C00000"/>
                </a:solidFill>
              </a:rPr>
              <a:t>nodarbībām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i="1" dirty="0" smtClean="0"/>
              <a:t>(Piedāvājumu izmantoja </a:t>
            </a:r>
            <a:r>
              <a:rPr lang="lv-LV" sz="1800" i="1" dirty="0" smtClean="0"/>
              <a:t>Stacijas </a:t>
            </a:r>
            <a:r>
              <a:rPr lang="lv-LV" sz="1800" i="1" dirty="0"/>
              <a:t>pamatskolas, Balvu Valsts </a:t>
            </a:r>
            <a:r>
              <a:rPr lang="lv-LV" sz="1800" i="1" dirty="0" smtClean="0"/>
              <a:t>ģimnāzijas</a:t>
            </a:r>
            <a:r>
              <a:rPr lang="en-US" sz="1800" i="1" dirty="0" smtClean="0"/>
              <a:t>,</a:t>
            </a:r>
            <a:r>
              <a:rPr lang="lv-LV" sz="1800" i="1" dirty="0" smtClean="0"/>
              <a:t>Tilžas </a:t>
            </a:r>
            <a:r>
              <a:rPr lang="lv-LV" sz="1800" i="1" dirty="0"/>
              <a:t>vidusskolas un Bērzpils vidusskolas </a:t>
            </a:r>
            <a:r>
              <a:rPr lang="lv-LV" sz="1800" i="1" dirty="0" smtClean="0"/>
              <a:t>skolēni)</a:t>
            </a:r>
            <a:endParaRPr lang="en-US" sz="1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5119" y="708144"/>
            <a:ext cx="4341681" cy="3886479"/>
          </a:xfrm>
        </p:spPr>
        <p:txBody>
          <a:bodyPr>
            <a:normAutofit/>
          </a:bodyPr>
          <a:lstStyle/>
          <a:p>
            <a:r>
              <a:rPr lang="lv-LV" dirty="0" smtClean="0"/>
              <a:t>Ļoti izglītojošas un interesantas ekskursijas- nodarbības! Iegūtā </a:t>
            </a:r>
            <a:r>
              <a:rPr lang="lv-LV" dirty="0" smtClean="0"/>
              <a:t>i</a:t>
            </a:r>
            <a:r>
              <a:rPr lang="en-US" dirty="0" smtClean="0"/>
              <a:t>n</a:t>
            </a:r>
            <a:r>
              <a:rPr lang="lv-LV" dirty="0" smtClean="0"/>
              <a:t>formācija </a:t>
            </a:r>
            <a:r>
              <a:rPr lang="lv-LV" dirty="0" smtClean="0"/>
              <a:t>noderēja dabaszinību apguves procesā.</a:t>
            </a:r>
          </a:p>
          <a:p>
            <a:r>
              <a:rPr lang="lv-LV" dirty="0" smtClean="0"/>
              <a:t>Noderīga nākotnes plānu realizēšanai.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5657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9383" y="811272"/>
            <a:ext cx="4186417" cy="37833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v-LV" sz="3600" dirty="0">
                <a:solidFill>
                  <a:srgbClr val="C00000"/>
                </a:solidFill>
              </a:rPr>
              <a:t>Jaunas profesijas Profesiju pasaulē </a:t>
            </a:r>
            <a:r>
              <a:rPr lang="lv-LV" sz="3600" u="sng" dirty="0" smtClean="0">
                <a:solidFill>
                  <a:srgbClr val="C00000"/>
                </a:solidFill>
                <a:hlinkClick r:id="rId2"/>
              </a:rPr>
              <a:t>www.profesijupasaule.lv</a:t>
            </a:r>
            <a:endParaRPr lang="en-US" sz="3600" u="sng" dirty="0" smtClean="0">
              <a:solidFill>
                <a:srgbClr val="C00000"/>
              </a:solidFill>
            </a:endParaRPr>
          </a:p>
          <a:p>
            <a:endParaRPr lang="en-US" u="sng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100" i="1" dirty="0" smtClean="0"/>
              <a:t>(Piedāvājumu izmantoja ~ 53 skolēni)</a:t>
            </a:r>
            <a:endParaRPr lang="en-US" sz="2100" i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11272"/>
            <a:ext cx="4038600" cy="3783351"/>
          </a:xfrm>
        </p:spPr>
        <p:txBody>
          <a:bodyPr>
            <a:normAutofit fontScale="85000" lnSpcReduction="20000"/>
          </a:bodyPr>
          <a:lstStyle/>
          <a:p>
            <a:r>
              <a:rPr lang="lv-LV" dirty="0" smtClean="0"/>
              <a:t>Ļoti plašs un daudzveidīgs materiāls, kuru skolēni </a:t>
            </a:r>
            <a:r>
              <a:rPr lang="lv-LV" dirty="0" smtClean="0"/>
              <a:t>izmanto</a:t>
            </a:r>
            <a:r>
              <a:rPr lang="en-US" dirty="0" smtClean="0"/>
              <a:t>ja</a:t>
            </a:r>
            <a:r>
              <a:rPr lang="lv-LV" dirty="0" smtClean="0"/>
              <a:t>, </a:t>
            </a:r>
            <a:r>
              <a:rPr lang="lv-LV" dirty="0" smtClean="0"/>
              <a:t>lai iegūtu informāciju par sev interesējošo profesiju, kā arī </a:t>
            </a:r>
            <a:r>
              <a:rPr lang="lv-LV" dirty="0" smtClean="0"/>
              <a:t>pēt</a:t>
            </a:r>
            <a:r>
              <a:rPr lang="en-US" dirty="0" err="1" smtClean="0"/>
              <a:t>īja</a:t>
            </a:r>
            <a:r>
              <a:rPr lang="lv-LV" dirty="0" smtClean="0"/>
              <a:t> </a:t>
            </a:r>
            <a:r>
              <a:rPr lang="lv-LV" dirty="0" smtClean="0"/>
              <a:t>informāciju par svešām, jaunām profesijām. </a:t>
            </a:r>
          </a:p>
          <a:p>
            <a:r>
              <a:rPr lang="lv-LV" dirty="0" smtClean="0"/>
              <a:t>Klases stundā skolēni veidoja aprakstus par savas nākotnes profesijas kādu spilgtu pārstāvi</a:t>
            </a:r>
            <a:r>
              <a:rPr lang="lv-LV" dirty="0" smtClean="0"/>
              <a:t>.</a:t>
            </a:r>
            <a:endParaRPr lang="lv-LV" dirty="0" smtClean="0"/>
          </a:p>
        </p:txBody>
      </p:sp>
    </p:spTree>
    <p:extLst>
      <p:ext uri="{BB962C8B-B14F-4D97-AF65-F5344CB8AC3E}">
        <p14:creationId xmlns:p14="http://schemas.microsoft.com/office/powerpoint/2010/main" val="40141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15020"/>
            <a:ext cx="4038600" cy="3879603"/>
          </a:xfrm>
        </p:spPr>
        <p:txBody>
          <a:bodyPr/>
          <a:lstStyle/>
          <a:p>
            <a:pPr marL="0" indent="0">
              <a:buNone/>
            </a:pPr>
            <a:r>
              <a:rPr lang="lv-LV" dirty="0">
                <a:solidFill>
                  <a:srgbClr val="C00000"/>
                </a:solidFill>
              </a:rPr>
              <a:t>Tiešsaistes sarunas ar</a:t>
            </a:r>
            <a:r>
              <a:rPr lang="lv-LV" i="1" dirty="0">
                <a:solidFill>
                  <a:srgbClr val="C00000"/>
                </a:solidFill>
              </a:rPr>
              <a:t> </a:t>
            </a:r>
            <a:r>
              <a:rPr lang="lv-LV" dirty="0">
                <a:solidFill>
                  <a:srgbClr val="C00000"/>
                </a:solidFill>
              </a:rPr>
              <a:t>24 Latvijas zinātniekiem un zinātniecēm</a:t>
            </a:r>
            <a:r>
              <a:rPr lang="lv-LV" b="1" i="1" dirty="0">
                <a:solidFill>
                  <a:srgbClr val="C00000"/>
                </a:solidFill>
              </a:rPr>
              <a:t> </a:t>
            </a:r>
            <a:endParaRPr lang="en-US" b="1" i="1" dirty="0" smtClean="0">
              <a:solidFill>
                <a:srgbClr val="C00000"/>
              </a:solidFill>
            </a:endParaRPr>
          </a:p>
          <a:p>
            <a:endParaRPr lang="en-US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i="1" dirty="0" smtClean="0"/>
              <a:t>(Piedāvājumu izmantoja ~ 18 skolēni)</a:t>
            </a:r>
            <a:endParaRPr lang="en-US" sz="1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15020"/>
            <a:ext cx="4038600" cy="3879603"/>
          </a:xfrm>
        </p:spPr>
        <p:txBody>
          <a:bodyPr/>
          <a:lstStyle/>
          <a:p>
            <a:r>
              <a:rPr lang="en-US" dirty="0" smtClean="0"/>
              <a:t>Skolēniem ļoti patika. Saikne ar realitāti.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773"/>
            <a:ext cx="4038600" cy="37558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v-LV" sz="4100" dirty="0">
                <a:solidFill>
                  <a:srgbClr val="C00000"/>
                </a:solidFill>
              </a:rPr>
              <a:t>5 interaktīvas lietotnes attālinātajam mācību procesam</a:t>
            </a:r>
            <a:endParaRPr lang="en-US" sz="41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773"/>
            <a:ext cx="4038600" cy="3755850"/>
          </a:xfrm>
        </p:spPr>
        <p:txBody>
          <a:bodyPr>
            <a:normAutofit fontScale="77500" lnSpcReduction="20000"/>
          </a:bodyPr>
          <a:lstStyle/>
          <a:p>
            <a:r>
              <a:rPr lang="en-US" u="sng" dirty="0">
                <a:hlinkClick r:id="rId2"/>
              </a:rPr>
              <a:t>https://learningapps.org/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3"/>
              </a:rPr>
              <a:t>https://quizizz.com/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4"/>
              </a:rPr>
              <a:t>https://padlet.com/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5"/>
              </a:rPr>
              <a:t>https://pley.google.com/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6"/>
              </a:rPr>
              <a:t>https://www.canva.com/</a:t>
            </a:r>
            <a:r>
              <a:rPr lang="en-US" dirty="0"/>
              <a:t> </a:t>
            </a:r>
          </a:p>
          <a:p>
            <a:r>
              <a:rPr lang="en-US" u="sng" dirty="0">
                <a:hlinkClick r:id="rId7"/>
              </a:rPr>
              <a:t>h</a:t>
            </a:r>
            <a:r>
              <a:rPr lang="en-US" u="sng" dirty="0" smtClean="0">
                <a:hlinkClick r:id="rId7"/>
              </a:rPr>
              <a:t>ttps</a:t>
            </a:r>
            <a:r>
              <a:rPr lang="en-US" u="sng" dirty="0">
                <a:hlinkClick r:id="rId7"/>
              </a:rPr>
              <a:t>://drossinternets.lv</a:t>
            </a:r>
            <a:r>
              <a:rPr lang="en-US" u="sng" dirty="0" smtClean="0">
                <a:hlinkClick r:id="rId7"/>
              </a:rPr>
              <a:t>/</a:t>
            </a:r>
            <a:endParaRPr lang="en-US" u="sng" dirty="0" smtClean="0"/>
          </a:p>
          <a:p>
            <a:r>
              <a:rPr lang="lv-LV" dirty="0" smtClean="0"/>
              <a:t>Noderīgi saziņai, informācijas ieguvei, mobilitātei</a:t>
            </a:r>
          </a:p>
          <a:p>
            <a:r>
              <a:rPr lang="lv-LV" dirty="0" smtClean="0"/>
              <a:t>Skolēni izmantoja vēstures, politikas </a:t>
            </a:r>
            <a:r>
              <a:rPr lang="en-US" dirty="0" smtClean="0"/>
              <a:t>u.c.</a:t>
            </a:r>
            <a:r>
              <a:rPr lang="lv-LV" dirty="0" smtClean="0"/>
              <a:t> mācību stund</a:t>
            </a:r>
            <a:r>
              <a:rPr lang="en-US" dirty="0" smtClean="0"/>
              <a:t>ā</a:t>
            </a:r>
            <a:r>
              <a:rPr lang="lv-LV" dirty="0" smtClean="0"/>
              <a:t>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91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73149"/>
            <a:ext cx="4038600" cy="3721474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Karjeras Ziņas </a:t>
            </a:r>
            <a:r>
              <a:rPr lang="en-US" u="sng" dirty="0">
                <a:hlinkClick r:id="rId2"/>
              </a:rPr>
              <a:t>https://viaa.gov.lv/lat/karjeras_atbalsts/euroguidance_sadala/kad_zinu_izdevumi/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73149"/>
            <a:ext cx="4038600" cy="3721474"/>
          </a:xfrm>
        </p:spPr>
        <p:txBody>
          <a:bodyPr/>
          <a:lstStyle/>
          <a:p>
            <a:r>
              <a:rPr lang="en-US" dirty="0"/>
              <a:t>Labs materiāls klases audzināšanas </a:t>
            </a:r>
            <a:r>
              <a:rPr lang="en-US" dirty="0" smtClean="0"/>
              <a:t>un sociālo zinību stundām.</a:t>
            </a:r>
          </a:p>
          <a:p>
            <a:r>
              <a:rPr lang="en-US" dirty="0" smtClean="0"/>
              <a:t>Pieejams arī Balvu novada mājaslapā.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74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513</Words>
  <Application>Microsoft Office PowerPoint</Application>
  <PresentationFormat>On-screen Show (16:9)</PresentationFormat>
  <Paragraphs>69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Informācijas aprite un kvalitāte Aptaujas rezultātu apkopojums</vt:lpstr>
      <vt:lpstr>Kā informācija nokļūst līdz skolēnam?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Secinājumi:</vt:lpstr>
      <vt:lpstr>                                    PALDIES PAR UZMANĪBU!  Aktivitāte tika īstenota programmas “Izaugsme un nodarbinātība” 8.3.5. specifiskā atbalsta mērķa "Uzlabot pieeju karjeras atbalstam izglītojamajiem vispārējās un profesionālās izglītības iestādēs" projekta Nr. 8.3.5.0/16/I/001 “Karjeras atbalsts vispārējās un profesionālās izglītības iestādēs” ietvaros.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2021-06-10T07:40:29Z</dcterms:modified>
</cp:coreProperties>
</file>