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9"/>
  </p:notesMasterIdLst>
  <p:handoutMasterIdLst>
    <p:handoutMasterId r:id="rId20"/>
  </p:handoutMasterIdLst>
  <p:sldIdLst>
    <p:sldId id="256" r:id="rId4"/>
    <p:sldId id="270" r:id="rId5"/>
    <p:sldId id="261" r:id="rId6"/>
    <p:sldId id="271" r:id="rId7"/>
    <p:sldId id="297" r:id="rId8"/>
    <p:sldId id="306" r:id="rId9"/>
    <p:sldId id="272" r:id="rId10"/>
    <p:sldId id="298" r:id="rId11"/>
    <p:sldId id="300" r:id="rId12"/>
    <p:sldId id="273" r:id="rId13"/>
    <p:sldId id="274" r:id="rId14"/>
    <p:sldId id="302" r:id="rId15"/>
    <p:sldId id="305" r:id="rId16"/>
    <p:sldId id="275" r:id="rId17"/>
    <p:sldId id="262" r:id="rId18"/>
  </p:sldIdLst>
  <p:sldSz cx="9144000" cy="5143500" type="screen16x9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A8BF95-64DB-4418-AB1F-E82FF06F34EE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90D0A3-0C80-4ABD-BEBB-A40345611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4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01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xmlns="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xmlns="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xmlns="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xmlns="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xmlns="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xmlns="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xmlns="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xmlns="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xmlns="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xmlns="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xmlns="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xmlns="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xmlns="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xmlns="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xmlns="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xmlns="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xmlns="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xmlns="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xmlns="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xmlns="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xmlns="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xmlns="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xmlns="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xmlns="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xmlns="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xmlns="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xmlns="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xmlns="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xmlns="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xmlns="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xmlns="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xmlns="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xmlns="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xmlns="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xmlns="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xmlns="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xmlns="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xmlns="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xmlns="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xmlns="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xmlns="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xmlns="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xmlns="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xmlns="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xmlns="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xmlns="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xmlns="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xmlns="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xmlns="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xmlns="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xmlns="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xmlns="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xmlns="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xmlns="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xmlns="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xmlns="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xmlns="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xmlns="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xmlns="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xmlns="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xmlns="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xmlns="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xmlns="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xmlns="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xmlns="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xmlns="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xmlns="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xmlns="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xmlns="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xmlns="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xmlns="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xmlns="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xmlns="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xmlns="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xmlns="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xmlns="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xmlns="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xmlns="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xmlns="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xmlns="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xmlns="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xmlns="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xmlns="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xmlns="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xmlns="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xmlns="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xmlns="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xmlns="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xmlns="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xmlns="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xmlns="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xmlns="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xmlns="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xmlns="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xmlns="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xmlns="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xmlns="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xmlns="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xmlns="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xmlns="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xmlns="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xmlns="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esijupasaule.lv/" TargetMode="External"/><Relationship Id="rId2" Type="http://schemas.openxmlformats.org/officeDocument/2006/relationships/hyperlink" Target="http://www.niid.lv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kalba.lv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555526"/>
            <a:ext cx="7272808" cy="288032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UY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Atskaite par ESF projektu</a:t>
            </a:r>
            <a:r>
              <a:rPr lang="es-UY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UY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“Karjeras atbalsts vispārējās un profesionālās izglītības iestādēs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>
              <a:lnSpc>
                <a:spcPct val="100000"/>
              </a:lnSpc>
            </a:pPr>
            <a:r>
              <a:rPr lang="en-US" altLang="ko-KR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2020./2021.m.g.</a:t>
            </a:r>
            <a:endParaRPr lang="en-US" altLang="ko-KR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18256" y="4731990"/>
            <a:ext cx="8928992" cy="50405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lv-LV" altLang="en-US" sz="1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Eiropas Savienību fondu darbības programmas “Izaugsme un nodarbinātība” 8.3.5. specifiskā atbalsta mērķa "Uzlabot pieeju karjeras atbalstam izglītojamajiem vispārējās un profesionālās izglītības iestādēs" projekts Nr.8.3.5.0/16/I/001 “Karjeras atbalsts vispārējās un profesionālās izglītības iestādēs”</a:t>
            </a:r>
          </a:p>
          <a:p>
            <a:pPr>
              <a:spcBef>
                <a:spcPts val="0"/>
              </a:spcBef>
              <a:defRPr/>
            </a:pPr>
            <a:endParaRPr lang="en-US" altLang="ko-K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F4E63DD-C698-40CD-9FCE-0EE878F66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0"/>
            <a:ext cx="2587673" cy="68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3E37496D-6FC7-4325-8EFC-7B987138E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611931" cy="71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xmlns="" id="{D031DC4C-B3EC-43F7-8A8F-A2F2EFA74D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38" y="-15328"/>
            <a:ext cx="611931" cy="7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08520" y="135484"/>
            <a:ext cx="9144000" cy="945923"/>
          </a:xfrm>
        </p:spPr>
        <p:txBody>
          <a:bodyPr/>
          <a:lstStyle/>
          <a:p>
            <a:r>
              <a:rPr lang="lv-LV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pieejamības nodrošināšana </a:t>
            </a:r>
            <a:endParaRPr lang="en-US" alt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</a:t>
            </a:r>
            <a:r>
              <a:rPr lang="lv-LV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virziena </a:t>
            </a:r>
            <a:r>
              <a:rPr lang="lv-LV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izvēlei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 rot="2700000">
            <a:off x="4902169" y="1187424"/>
            <a:ext cx="472578" cy="879828"/>
            <a:chOff x="6783521" y="1654812"/>
            <a:chExt cx="726841" cy="1353205"/>
          </a:xfrm>
        </p:grpSpPr>
        <p:sp>
          <p:nvSpPr>
            <p:cNvPr id="8" name="Freeform 7"/>
            <p:cNvSpPr/>
            <p:nvPr/>
          </p:nvSpPr>
          <p:spPr>
            <a:xfrm>
              <a:off x="6783521" y="1886618"/>
              <a:ext cx="726841" cy="1121399"/>
            </a:xfrm>
            <a:custGeom>
              <a:avLst/>
              <a:gdLst/>
              <a:ahLst/>
              <a:cxnLst/>
              <a:rect l="l" t="t" r="r" b="b"/>
              <a:pathLst>
                <a:path w="726841" h="1121399">
                  <a:moveTo>
                    <a:pt x="236325" y="1049494"/>
                  </a:moveTo>
                  <a:lnTo>
                    <a:pt x="495287" y="1049494"/>
                  </a:lnTo>
                  <a:cubicBezTo>
                    <a:pt x="491080" y="1064561"/>
                    <a:pt x="487966" y="1079199"/>
                    <a:pt x="485273" y="1093187"/>
                  </a:cubicBezTo>
                  <a:lnTo>
                    <a:pt x="245258" y="1092728"/>
                  </a:lnTo>
                  <a:close/>
                  <a:moveTo>
                    <a:pt x="363421" y="203844"/>
                  </a:moveTo>
                  <a:cubicBezTo>
                    <a:pt x="401307" y="203844"/>
                    <a:pt x="432020" y="234557"/>
                    <a:pt x="432020" y="272443"/>
                  </a:cubicBezTo>
                  <a:cubicBezTo>
                    <a:pt x="432020" y="310329"/>
                    <a:pt x="401307" y="341042"/>
                    <a:pt x="363421" y="341042"/>
                  </a:cubicBezTo>
                  <a:cubicBezTo>
                    <a:pt x="325534" y="341042"/>
                    <a:pt x="294821" y="310329"/>
                    <a:pt x="294821" y="272443"/>
                  </a:cubicBezTo>
                  <a:cubicBezTo>
                    <a:pt x="294821" y="234557"/>
                    <a:pt x="325534" y="203844"/>
                    <a:pt x="363421" y="203844"/>
                  </a:cubicBezTo>
                  <a:close/>
                  <a:moveTo>
                    <a:pt x="363421" y="135244"/>
                  </a:moveTo>
                  <a:cubicBezTo>
                    <a:pt x="287648" y="135244"/>
                    <a:pt x="226222" y="196671"/>
                    <a:pt x="226222" y="272443"/>
                  </a:cubicBezTo>
                  <a:cubicBezTo>
                    <a:pt x="226222" y="348216"/>
                    <a:pt x="287648" y="409642"/>
                    <a:pt x="363421" y="409642"/>
                  </a:cubicBezTo>
                  <a:cubicBezTo>
                    <a:pt x="439193" y="409642"/>
                    <a:pt x="500619" y="348216"/>
                    <a:pt x="500619" y="272443"/>
                  </a:cubicBezTo>
                  <a:cubicBezTo>
                    <a:pt x="500619" y="196671"/>
                    <a:pt x="439193" y="135244"/>
                    <a:pt x="363421" y="135244"/>
                  </a:cubicBezTo>
                  <a:close/>
                  <a:moveTo>
                    <a:pt x="196200" y="0"/>
                  </a:moveTo>
                  <a:cubicBezTo>
                    <a:pt x="300307" y="58658"/>
                    <a:pt x="427219" y="59450"/>
                    <a:pt x="531959" y="2129"/>
                  </a:cubicBezTo>
                  <a:cubicBezTo>
                    <a:pt x="645195" y="251105"/>
                    <a:pt x="615578" y="521951"/>
                    <a:pt x="565642" y="749813"/>
                  </a:cubicBezTo>
                  <a:lnTo>
                    <a:pt x="726841" y="904479"/>
                  </a:lnTo>
                  <a:lnTo>
                    <a:pt x="700460" y="1113326"/>
                  </a:lnTo>
                  <a:lnTo>
                    <a:pt x="510728" y="982128"/>
                  </a:lnTo>
                  <a:lnTo>
                    <a:pt x="503274" y="1014651"/>
                  </a:lnTo>
                  <a:lnTo>
                    <a:pt x="228241" y="1014651"/>
                  </a:lnTo>
                  <a:cubicBezTo>
                    <a:pt x="226194" y="1005458"/>
                    <a:pt x="223902" y="996068"/>
                    <a:pt x="221524" y="986461"/>
                  </a:cubicBezTo>
                  <a:lnTo>
                    <a:pt x="26381" y="1121399"/>
                  </a:lnTo>
                  <a:lnTo>
                    <a:pt x="0" y="912552"/>
                  </a:lnTo>
                  <a:lnTo>
                    <a:pt x="162681" y="756465"/>
                  </a:lnTo>
                  <a:lnTo>
                    <a:pt x="163137" y="757906"/>
                  </a:lnTo>
                  <a:lnTo>
                    <a:pt x="165881" y="748957"/>
                  </a:lnTo>
                  <a:cubicBezTo>
                    <a:pt x="117348" y="521774"/>
                    <a:pt x="87568" y="246912"/>
                    <a:pt x="19620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97804" y="1654812"/>
              <a:ext cx="298274" cy="244742"/>
            </a:xfrm>
            <a:custGeom>
              <a:avLst/>
              <a:gdLst/>
              <a:ahLst/>
              <a:cxnLst/>
              <a:rect l="l" t="t" r="r" b="b"/>
              <a:pathLst>
                <a:path w="298274" h="244742">
                  <a:moveTo>
                    <a:pt x="147328" y="0"/>
                  </a:moveTo>
                  <a:cubicBezTo>
                    <a:pt x="212319" y="65590"/>
                    <a:pt x="261867" y="134854"/>
                    <a:pt x="298274" y="206570"/>
                  </a:cubicBezTo>
                  <a:cubicBezTo>
                    <a:pt x="205418" y="258299"/>
                    <a:pt x="92251" y="257374"/>
                    <a:pt x="0" y="204273"/>
                  </a:cubicBezTo>
                  <a:cubicBezTo>
                    <a:pt x="35363" y="132633"/>
                    <a:pt x="83678" y="64016"/>
                    <a:pt x="14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19495" y="1899882"/>
            <a:ext cx="3022049" cy="2989848"/>
            <a:chOff x="2875611" y="1828800"/>
            <a:chExt cx="3277252" cy="2940710"/>
          </a:xfrm>
        </p:grpSpPr>
        <p:sp>
          <p:nvSpPr>
            <p:cNvPr id="17" name="Freeform 16"/>
            <p:cNvSpPr/>
            <p:nvPr/>
          </p:nvSpPr>
          <p:spPr>
            <a:xfrm>
              <a:off x="4045306" y="3979468"/>
              <a:ext cx="1411833" cy="790042"/>
            </a:xfrm>
            <a:custGeom>
              <a:avLst/>
              <a:gdLst>
                <a:gd name="connsiteX0" fmla="*/ 1404518 w 1411833"/>
                <a:gd name="connsiteY0" fmla="*/ 585216 h 790042"/>
                <a:gd name="connsiteX1" fmla="*/ 0 w 1411833"/>
                <a:gd name="connsiteY1" fmla="*/ 790042 h 790042"/>
                <a:gd name="connsiteX2" fmla="*/ 1411833 w 1411833"/>
                <a:gd name="connsiteY2" fmla="*/ 0 h 790042"/>
                <a:gd name="connsiteX3" fmla="*/ 1404518 w 1411833"/>
                <a:gd name="connsiteY3" fmla="*/ 585216 h 7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833" h="790042">
                  <a:moveTo>
                    <a:pt x="1404518" y="585216"/>
                  </a:moveTo>
                  <a:lnTo>
                    <a:pt x="0" y="790042"/>
                  </a:lnTo>
                  <a:lnTo>
                    <a:pt x="1411833" y="0"/>
                  </a:lnTo>
                  <a:cubicBezTo>
                    <a:pt x="1409395" y="195072"/>
                    <a:pt x="1406956" y="390144"/>
                    <a:pt x="1404518" y="5852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9504" y="3130906"/>
              <a:ext cx="2130190" cy="1046074"/>
            </a:xfrm>
            <a:custGeom>
              <a:avLst/>
              <a:gdLst>
                <a:gd name="connsiteX0" fmla="*/ 2143354 w 2305136"/>
                <a:gd name="connsiteY0" fmla="*/ 1457 h 1069476"/>
                <a:gd name="connsiteX1" fmla="*/ 0 w 2305136"/>
                <a:gd name="connsiteY1" fmla="*/ 440369 h 1069476"/>
                <a:gd name="connsiteX2" fmla="*/ 7316 w 2305136"/>
                <a:gd name="connsiteY2" fmla="*/ 1069476 h 1069476"/>
                <a:gd name="connsiteX3" fmla="*/ 2150669 w 2305136"/>
                <a:gd name="connsiteY3" fmla="*/ 593988 h 1069476"/>
                <a:gd name="connsiteX4" fmla="*/ 2143354 w 2305136"/>
                <a:gd name="connsiteY4" fmla="*/ 1457 h 1069476"/>
                <a:gd name="connsiteX0" fmla="*/ 2143354 w 2259633"/>
                <a:gd name="connsiteY0" fmla="*/ 47501 h 1115520"/>
                <a:gd name="connsiteX1" fmla="*/ 0 w 2259633"/>
                <a:gd name="connsiteY1" fmla="*/ 486413 h 1115520"/>
                <a:gd name="connsiteX2" fmla="*/ 7316 w 2259633"/>
                <a:gd name="connsiteY2" fmla="*/ 1115520 h 1115520"/>
                <a:gd name="connsiteX3" fmla="*/ 2150669 w 2259633"/>
                <a:gd name="connsiteY3" fmla="*/ 640032 h 1115520"/>
                <a:gd name="connsiteX4" fmla="*/ 2143354 w 2259633"/>
                <a:gd name="connsiteY4" fmla="*/ 47501 h 1115520"/>
                <a:gd name="connsiteX0" fmla="*/ 2143354 w 2387606"/>
                <a:gd name="connsiteY0" fmla="*/ 47501 h 1115520"/>
                <a:gd name="connsiteX1" fmla="*/ 0 w 2387606"/>
                <a:gd name="connsiteY1" fmla="*/ 486413 h 1115520"/>
                <a:gd name="connsiteX2" fmla="*/ 7316 w 2387606"/>
                <a:gd name="connsiteY2" fmla="*/ 1115520 h 1115520"/>
                <a:gd name="connsiteX3" fmla="*/ 2150669 w 2387606"/>
                <a:gd name="connsiteY3" fmla="*/ 640032 h 1115520"/>
                <a:gd name="connsiteX4" fmla="*/ 2143354 w 2387606"/>
                <a:gd name="connsiteY4" fmla="*/ 47501 h 1115520"/>
                <a:gd name="connsiteX0" fmla="*/ 2143354 w 2335036"/>
                <a:gd name="connsiteY0" fmla="*/ 84198 h 1152217"/>
                <a:gd name="connsiteX1" fmla="*/ 0 w 2335036"/>
                <a:gd name="connsiteY1" fmla="*/ 523110 h 1152217"/>
                <a:gd name="connsiteX2" fmla="*/ 7316 w 2335036"/>
                <a:gd name="connsiteY2" fmla="*/ 1152217 h 1152217"/>
                <a:gd name="connsiteX3" fmla="*/ 2150669 w 2335036"/>
                <a:gd name="connsiteY3" fmla="*/ 676729 h 1152217"/>
                <a:gd name="connsiteX4" fmla="*/ 2143354 w 2335036"/>
                <a:gd name="connsiteY4" fmla="*/ 84198 h 1152217"/>
                <a:gd name="connsiteX0" fmla="*/ 2143354 w 2307818"/>
                <a:gd name="connsiteY0" fmla="*/ 84198 h 1152217"/>
                <a:gd name="connsiteX1" fmla="*/ 0 w 2307818"/>
                <a:gd name="connsiteY1" fmla="*/ 523110 h 1152217"/>
                <a:gd name="connsiteX2" fmla="*/ 7316 w 2307818"/>
                <a:gd name="connsiteY2" fmla="*/ 1152217 h 1152217"/>
                <a:gd name="connsiteX3" fmla="*/ 2150669 w 2307818"/>
                <a:gd name="connsiteY3" fmla="*/ 676729 h 1152217"/>
                <a:gd name="connsiteX4" fmla="*/ 2143354 w 2307818"/>
                <a:gd name="connsiteY4" fmla="*/ 84198 h 1152217"/>
                <a:gd name="connsiteX0" fmla="*/ 2143354 w 2307818"/>
                <a:gd name="connsiteY0" fmla="*/ 0 h 1068019"/>
                <a:gd name="connsiteX1" fmla="*/ 0 w 2307818"/>
                <a:gd name="connsiteY1" fmla="*/ 438912 h 1068019"/>
                <a:gd name="connsiteX2" fmla="*/ 7316 w 2307818"/>
                <a:gd name="connsiteY2" fmla="*/ 1068019 h 1068019"/>
                <a:gd name="connsiteX3" fmla="*/ 2150669 w 2307818"/>
                <a:gd name="connsiteY3" fmla="*/ 592531 h 1068019"/>
                <a:gd name="connsiteX4" fmla="*/ 2143354 w 2307818"/>
                <a:gd name="connsiteY4" fmla="*/ 0 h 1068019"/>
                <a:gd name="connsiteX0" fmla="*/ 2143354 w 2152136"/>
                <a:gd name="connsiteY0" fmla="*/ 0 h 1068019"/>
                <a:gd name="connsiteX1" fmla="*/ 0 w 2152136"/>
                <a:gd name="connsiteY1" fmla="*/ 438912 h 1068019"/>
                <a:gd name="connsiteX2" fmla="*/ 7316 w 2152136"/>
                <a:gd name="connsiteY2" fmla="*/ 1068019 h 1068019"/>
                <a:gd name="connsiteX3" fmla="*/ 2150669 w 2152136"/>
                <a:gd name="connsiteY3" fmla="*/ 592531 h 1068019"/>
                <a:gd name="connsiteX4" fmla="*/ 2143354 w 2152136"/>
                <a:gd name="connsiteY4" fmla="*/ 0 h 1068019"/>
                <a:gd name="connsiteX0" fmla="*/ 2136250 w 2145032"/>
                <a:gd name="connsiteY0" fmla="*/ 0 h 1068019"/>
                <a:gd name="connsiteX1" fmla="*/ 14842 w 2145032"/>
                <a:gd name="connsiteY1" fmla="*/ 438912 h 1068019"/>
                <a:gd name="connsiteX2" fmla="*/ 212 w 2145032"/>
                <a:gd name="connsiteY2" fmla="*/ 1068019 h 1068019"/>
                <a:gd name="connsiteX3" fmla="*/ 2143565 w 2145032"/>
                <a:gd name="connsiteY3" fmla="*/ 592531 h 1068019"/>
                <a:gd name="connsiteX4" fmla="*/ 2136250 w 2145032"/>
                <a:gd name="connsiteY4" fmla="*/ 0 h 1068019"/>
                <a:gd name="connsiteX0" fmla="*/ 2121408 w 2130190"/>
                <a:gd name="connsiteY0" fmla="*/ 0 h 1075334"/>
                <a:gd name="connsiteX1" fmla="*/ 0 w 2130190"/>
                <a:gd name="connsiteY1" fmla="*/ 438912 h 1075334"/>
                <a:gd name="connsiteX2" fmla="*/ 7316 w 2130190"/>
                <a:gd name="connsiteY2" fmla="*/ 1075334 h 1075334"/>
                <a:gd name="connsiteX3" fmla="*/ 2128723 w 2130190"/>
                <a:gd name="connsiteY3" fmla="*/ 592531 h 1075334"/>
                <a:gd name="connsiteX4" fmla="*/ 2121408 w 2130190"/>
                <a:gd name="connsiteY4" fmla="*/ 0 h 1075334"/>
                <a:gd name="connsiteX0" fmla="*/ 2121408 w 2130190"/>
                <a:gd name="connsiteY0" fmla="*/ 0 h 1046074"/>
                <a:gd name="connsiteX1" fmla="*/ 0 w 2130190"/>
                <a:gd name="connsiteY1" fmla="*/ 438912 h 1046074"/>
                <a:gd name="connsiteX2" fmla="*/ 7316 w 2130190"/>
                <a:gd name="connsiteY2" fmla="*/ 1046074 h 1046074"/>
                <a:gd name="connsiteX3" fmla="*/ 2128723 w 2130190"/>
                <a:gd name="connsiteY3" fmla="*/ 592531 h 1046074"/>
                <a:gd name="connsiteX4" fmla="*/ 2121408 w 2130190"/>
                <a:gd name="connsiteY4" fmla="*/ 0 h 104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190" h="1046074">
                  <a:moveTo>
                    <a:pt x="2121408" y="0"/>
                  </a:moveTo>
                  <a:cubicBezTo>
                    <a:pt x="1676664" y="86171"/>
                    <a:pt x="714451" y="292608"/>
                    <a:pt x="0" y="438912"/>
                  </a:cubicBezTo>
                  <a:cubicBezTo>
                    <a:pt x="2439" y="648614"/>
                    <a:pt x="4877" y="836372"/>
                    <a:pt x="7316" y="1046074"/>
                  </a:cubicBezTo>
                  <a:lnTo>
                    <a:pt x="2128723" y="592531"/>
                  </a:lnTo>
                  <a:cubicBezTo>
                    <a:pt x="2133599" y="377952"/>
                    <a:pt x="2125065" y="296265"/>
                    <a:pt x="212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84525" y="2523744"/>
              <a:ext cx="2867558" cy="877824"/>
            </a:xfrm>
            <a:custGeom>
              <a:avLst/>
              <a:gdLst>
                <a:gd name="connsiteX0" fmla="*/ 0 w 2896820"/>
                <a:gd name="connsiteY0" fmla="*/ 292608 h 607162"/>
                <a:gd name="connsiteX1" fmla="*/ 2874874 w 2896820"/>
                <a:gd name="connsiteY1" fmla="*/ 0 h 607162"/>
                <a:gd name="connsiteX2" fmla="*/ 2896820 w 2896820"/>
                <a:gd name="connsiteY2" fmla="*/ 607162 h 607162"/>
                <a:gd name="connsiteX3" fmla="*/ 1770279 w 2896820"/>
                <a:gd name="connsiteY3" fmla="*/ 599846 h 607162"/>
                <a:gd name="connsiteX4" fmla="*/ 0 w 2896820"/>
                <a:gd name="connsiteY4" fmla="*/ 292608 h 607162"/>
                <a:gd name="connsiteX0" fmla="*/ 0 w 2896820"/>
                <a:gd name="connsiteY0" fmla="*/ 292608 h 877824"/>
                <a:gd name="connsiteX1" fmla="*/ 2874874 w 2896820"/>
                <a:gd name="connsiteY1" fmla="*/ 0 h 877824"/>
                <a:gd name="connsiteX2" fmla="*/ 2896820 w 2896820"/>
                <a:gd name="connsiteY2" fmla="*/ 607162 h 877824"/>
                <a:gd name="connsiteX3" fmla="*/ 14631 w 2896820"/>
                <a:gd name="connsiteY3" fmla="*/ 877824 h 877824"/>
                <a:gd name="connsiteX4" fmla="*/ 0 w 2896820"/>
                <a:gd name="connsiteY4" fmla="*/ 292608 h 877824"/>
                <a:gd name="connsiteX0" fmla="*/ 7315 w 2882189"/>
                <a:gd name="connsiteY0" fmla="*/ 292608 h 877824"/>
                <a:gd name="connsiteX1" fmla="*/ 2860243 w 2882189"/>
                <a:gd name="connsiteY1" fmla="*/ 0 h 877824"/>
                <a:gd name="connsiteX2" fmla="*/ 2882189 w 2882189"/>
                <a:gd name="connsiteY2" fmla="*/ 607162 h 877824"/>
                <a:gd name="connsiteX3" fmla="*/ 0 w 2882189"/>
                <a:gd name="connsiteY3" fmla="*/ 877824 h 877824"/>
                <a:gd name="connsiteX4" fmla="*/ 7315 w 2882189"/>
                <a:gd name="connsiteY4" fmla="*/ 292608 h 877824"/>
                <a:gd name="connsiteX0" fmla="*/ 7315 w 2867558"/>
                <a:gd name="connsiteY0" fmla="*/ 292608 h 877824"/>
                <a:gd name="connsiteX1" fmla="*/ 2860243 w 2867558"/>
                <a:gd name="connsiteY1" fmla="*/ 0 h 877824"/>
                <a:gd name="connsiteX2" fmla="*/ 2867558 w 2867558"/>
                <a:gd name="connsiteY2" fmla="*/ 607162 h 877824"/>
                <a:gd name="connsiteX3" fmla="*/ 0 w 2867558"/>
                <a:gd name="connsiteY3" fmla="*/ 877824 h 877824"/>
                <a:gd name="connsiteX4" fmla="*/ 7315 w 2867558"/>
                <a:gd name="connsiteY4" fmla="*/ 292608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7558" h="877824">
                  <a:moveTo>
                    <a:pt x="7315" y="292608"/>
                  </a:moveTo>
                  <a:lnTo>
                    <a:pt x="2860243" y="0"/>
                  </a:lnTo>
                  <a:cubicBezTo>
                    <a:pt x="2862681" y="202387"/>
                    <a:pt x="2865120" y="404775"/>
                    <a:pt x="2867558" y="607162"/>
                  </a:cubicBezTo>
                  <a:lnTo>
                    <a:pt x="0" y="877824"/>
                  </a:lnTo>
                  <a:cubicBezTo>
                    <a:pt x="2438" y="682752"/>
                    <a:pt x="4877" y="487680"/>
                    <a:pt x="7315" y="2926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 rot="5400000">
              <a:off x="4368447" y="133514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 rot="5400000">
              <a:off x="3705034" y="2397247"/>
              <a:ext cx="899112" cy="1754156"/>
            </a:xfrm>
            <a:prstGeom prst="parallelogram">
              <a:avLst>
                <a:gd name="adj" fmla="val 344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5400000">
              <a:off x="3680170" y="277530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62502" y="1828800"/>
              <a:ext cx="1199693" cy="460858"/>
            </a:xfrm>
            <a:custGeom>
              <a:avLst/>
              <a:gdLst>
                <a:gd name="connsiteX0" fmla="*/ 1089965 w 1199693"/>
                <a:gd name="connsiteY0" fmla="*/ 0 h 460858"/>
                <a:gd name="connsiteX1" fmla="*/ 0 w 1199693"/>
                <a:gd name="connsiteY1" fmla="*/ 307238 h 460858"/>
                <a:gd name="connsiteX2" fmla="*/ 1016813 w 1199693"/>
                <a:gd name="connsiteY2" fmla="*/ 460858 h 460858"/>
                <a:gd name="connsiteX3" fmla="*/ 1199693 w 1199693"/>
                <a:gd name="connsiteY3" fmla="*/ 117043 h 460858"/>
                <a:gd name="connsiteX4" fmla="*/ 1089965 w 1199693"/>
                <a:gd name="connsiteY4" fmla="*/ 0 h 46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693" h="460858">
                  <a:moveTo>
                    <a:pt x="1089965" y="0"/>
                  </a:moveTo>
                  <a:lnTo>
                    <a:pt x="0" y="307238"/>
                  </a:lnTo>
                  <a:lnTo>
                    <a:pt x="1016813" y="460858"/>
                  </a:lnTo>
                  <a:lnTo>
                    <a:pt x="1199693" y="117043"/>
                  </a:lnTo>
                  <a:lnTo>
                    <a:pt x="10899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54409" y="1505414"/>
            <a:ext cx="34426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VIAA materiālu, video “Kā veiksmīgi uzsākt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studijas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augstskolā”, “Ko nozīmē karjera IT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nozarē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priekšmeti, kuri palīdz apgūt prasmes”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u.c.</a:t>
            </a:r>
          </a:p>
          <a:p>
            <a:pPr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tlase un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ievietošana Balvu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ģimnāzijas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mājaslapā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Regulāra izglītības iestāžu informēšana par </a:t>
            </a:r>
          </a:p>
          <a:p>
            <a:pPr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jaunumiem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www.niid.lv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www.profesijupasaule.lv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www.kalba.lv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 profesionālo un augstāko izglītības </a:t>
            </a:r>
          </a:p>
          <a:p>
            <a:pPr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iestāžu piedāvājumu tiešsaites nodarbībām, u.c.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422114"/>
            <a:ext cx="3995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pieejamības karjeras izglītībā nodrošināšana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attālinātajā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procesā, sadarbojoties ar skolu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administrāciju caur E-klasi,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Mykoob, klašu audzinātājiem,</a:t>
            </a:r>
          </a:p>
          <a:p>
            <a:pPr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atbildīgajiem par karjeras izglītību skolās </a:t>
            </a:r>
          </a:p>
          <a:p>
            <a:pPr>
              <a:defRPr/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digitālo karjeras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konsultāciju pieejamību, augstskolu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atvērto durvju dienām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tiešsaitē, aptaujas par atbalsta 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nepieciešamību u.c.)</a:t>
            </a:r>
            <a:endParaRPr lang="lv-LV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950" y="3147815"/>
            <a:ext cx="3296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par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individuālajām konsultācijām,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nedēļu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konkursiem</a:t>
            </a: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ievietošana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Balvu novada mājaslapā,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izsūtīšana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skolām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ievietošanai e- žurnālos,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skolēniem pieejamā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vietnēs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092" y="1610939"/>
            <a:ext cx="972000" cy="972000"/>
            <a:chOff x="4914092" y="1771869"/>
            <a:chExt cx="972000" cy="972000"/>
          </a:xfrm>
        </p:grpSpPr>
        <p:sp>
          <p:nvSpPr>
            <p:cNvPr id="8" name="Rectangle 7"/>
            <p:cNvSpPr/>
            <p:nvPr/>
          </p:nvSpPr>
          <p:spPr>
            <a:xfrm>
              <a:off x="4914092" y="177186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04048" y="1861825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62030" y="2151194"/>
            <a:ext cx="972000" cy="972000"/>
            <a:chOff x="4362030" y="2312124"/>
            <a:chExt cx="972000" cy="972000"/>
          </a:xfrm>
        </p:grpSpPr>
        <p:sp>
          <p:nvSpPr>
            <p:cNvPr id="7" name="Rectangle 6"/>
            <p:cNvSpPr/>
            <p:nvPr/>
          </p:nvSpPr>
          <p:spPr>
            <a:xfrm>
              <a:off x="4362030" y="2312124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1986" y="2402080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09969" y="2691449"/>
            <a:ext cx="972000" cy="972000"/>
            <a:chOff x="3809969" y="2852379"/>
            <a:chExt cx="972000" cy="972000"/>
          </a:xfrm>
        </p:grpSpPr>
        <p:sp>
          <p:nvSpPr>
            <p:cNvPr id="6" name="Rectangle 5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8676456" cy="876058"/>
          </a:xfrm>
        </p:spPr>
        <p:txBody>
          <a:bodyPr/>
          <a:lstStyle/>
          <a:p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Pedagoga-karjeras konsultanta profesionālā pilnveide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05" y="2151194"/>
            <a:ext cx="36364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Dalība: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VIAA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eminār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vidē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Euroguidance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vebinār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“Labbūtības nozīme karjeras speciālista ikdienā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interaktīvajās tiešraides diskusijās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karjeras izglītību skolēniem un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vecākie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supervīzijās par karjeras izglītību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Mūžizglītības un kultūras institūta "Vitae" pasākuma “Līderis manī ” vecākiem un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pedagogiem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Seši praktiski rīki sev un savai ģimenei”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lv-LV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76105" y="2611414"/>
            <a:ext cx="3204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Dalība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savas pieredzes prezentēšana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organizētajā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seminārā “Karjeras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integrēšana pilnveidotajā mācību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saturā-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sasniegumi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izaicinājumi”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9592" y="1535314"/>
            <a:ext cx="4308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Kursi “Pedagogs-karjeras konsultants </a:t>
            </a:r>
          </a:p>
          <a:p>
            <a:pPr marL="0" indent="0" algn="ctr">
              <a:buFontTx/>
              <a:buNone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individuālās konsultēšanas kompetenču apguvei) ”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xmlns="" id="{F5F7168A-916A-48B2-986F-B8A8B02CE24D}"/>
              </a:ext>
            </a:extLst>
          </p:cNvPr>
          <p:cNvSpPr/>
          <p:nvPr/>
        </p:nvSpPr>
        <p:spPr>
          <a:xfrm>
            <a:off x="5346310" y="1741612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Trapezoid 13">
            <a:extLst>
              <a:ext uri="{FF2B5EF4-FFF2-40B4-BE49-F238E27FC236}">
                <a16:creationId xmlns:a16="http://schemas.microsoft.com/office/drawing/2014/main" xmlns="" id="{0D88A5B0-2A53-419D-8A85-E862B6641352}"/>
              </a:ext>
            </a:extLst>
          </p:cNvPr>
          <p:cNvSpPr/>
          <p:nvPr/>
        </p:nvSpPr>
        <p:spPr>
          <a:xfrm>
            <a:off x="4778193" y="2352608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8" name="Chord 15">
            <a:extLst>
              <a:ext uri="{FF2B5EF4-FFF2-40B4-BE49-F238E27FC236}">
                <a16:creationId xmlns:a16="http://schemas.microsoft.com/office/drawing/2014/main" xmlns="" id="{46C246C9-A991-49B3-968F-BA57E60556CC}"/>
              </a:ext>
            </a:extLst>
          </p:cNvPr>
          <p:cNvSpPr/>
          <p:nvPr/>
        </p:nvSpPr>
        <p:spPr>
          <a:xfrm>
            <a:off x="4404105" y="287551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4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analīze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Stiprās puses                                               Vājās puses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45784"/>
              </p:ext>
            </p:extLst>
          </p:nvPr>
        </p:nvGraphicFramePr>
        <p:xfrm>
          <a:off x="755576" y="1059583"/>
          <a:ext cx="7488832" cy="338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7343"/>
                <a:gridCol w="3781489"/>
              </a:tblGrid>
              <a:tr h="33843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Elektroniska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saziņa,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ātra informācijas apmaiņa.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Kvalitatīvi informatīvie materiāli karjeras izglītībā, kurus var izmantot integrētajā mācību procesā.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Interesanti, kvalitatīvi pasākumi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tiešsaites nodarbības, tikšanās, izglītības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iespēju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iepazīšana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konkursi, viktorīna) skolēniem.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Izglītojošie pasākumi vecākiem.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PKK darbs sniedz atslodzi klašu audzinātājiem,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uzņemoties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pasākumu organizēšana, vadot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nodarbības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Informācijas atspoguļošana presē un mājaslapās.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Iespēja skolēniem piedalīties dažādos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starpnovadu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radošajos konkursos, ko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organizēja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pedagogi-karjeras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konsultanti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Konkursi saistīti ar reālo dzīvi, profesiju pasauli.)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9" marR="6235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Attālinātajā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mācību procesā, karjeras izglītībai netiek pievērsta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nepieciešam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vērība.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Pārlieku lielajā informācijas daudzumā grūti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orientēties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izvēlēties visvajadzīgāko.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Attālinātajā mācību procesā, skolēniem ir jābūt ļoti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motivētiem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lai ar interesi iesaistītos kopīgi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organizētaj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attālinātajos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pasākumos.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 varētu būt 10%.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59" marR="62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4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analīze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Iespējas                                                                         Draudi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79010"/>
              </p:ext>
            </p:extLst>
          </p:nvPr>
        </p:nvGraphicFramePr>
        <p:xfrm>
          <a:off x="611560" y="987575"/>
          <a:ext cx="7344816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161"/>
                <a:gridCol w="3708655"/>
              </a:tblGrid>
              <a:tr h="2952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Arī attālināti var apmeklēt uzņēmumus un iestādes, lai iepazītos ar konkrētu, interesējošu profesiju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pārstāvju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darbu, iepazītu darba vidi.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Individuālās attālinātās konsultācijas skolēniem.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Sadarbībā ar pedagogu-karjeras konsultanti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interesantāk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noorganizējamas atsevišķas mācību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stundas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iekļaujot karjeras izglītību.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Tikšanās ar sabiedrībā zināmiem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cilvēkiem-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personībām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attālināti.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Karjeras izglītību iekļaut ikdienas mācību procesā.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Daudzas izglītības iestādes  piedāvā virtuālas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atvērto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durvju dienas, līdz ar to iespējams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attālināti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iepazīties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 nākamo mācību iestādi.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40" marR="5764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Pēc projekta viss karjeras izglītības darbs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lielā mērā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gulsies uz klašu audzinātājiem.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Mērķtiecīga skolēnu orientēšana uz profesionālās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izglītības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ieguvi, iztukšos klašu kolektīvus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skaitliskā ziņā) vidusskolās.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Pierodot  mācīties attālināti, izglītojamajiem būs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grūti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veidot sociālos kontaktus, iejusties jaunās 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lv-LV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izglītības </a:t>
                      </a:r>
                      <a:r>
                        <a:rPr lang="lv-LV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iestādēs, jaunos kolektīvos.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40" marR="5764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019E07F7-233D-4F75-839C-402A6C58A83F}"/>
              </a:ext>
            </a:extLst>
          </p:cNvPr>
          <p:cNvGrpSpPr/>
          <p:nvPr/>
        </p:nvGrpSpPr>
        <p:grpSpPr>
          <a:xfrm>
            <a:off x="7683070" y="2684245"/>
            <a:ext cx="914400" cy="914400"/>
            <a:chOff x="5364088" y="2787774"/>
            <a:chExt cx="914400" cy="9144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xmlns="" id="{DFAD7B67-6F15-4D5D-84E0-DAD09B1EE7AC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8A856F11-DD8A-428D-8212-8417010562E0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1" name="Group 20480"/>
          <p:cNvGrpSpPr/>
          <p:nvPr/>
        </p:nvGrpSpPr>
        <p:grpSpPr>
          <a:xfrm>
            <a:off x="625688" y="1541512"/>
            <a:ext cx="7759707" cy="1816297"/>
            <a:chOff x="556709" y="1755670"/>
            <a:chExt cx="7759707" cy="1816297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6709" y="3507421"/>
              <a:ext cx="6895539" cy="6454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082647" y="-114239"/>
            <a:ext cx="10226647" cy="848944"/>
          </a:xfrm>
        </p:spPr>
        <p:txBody>
          <a:bodyPr/>
          <a:lstStyle/>
          <a:p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Turpmākais 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darbs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22197" y="1130448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28407" y="1099442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89948" y="1140185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863724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863724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19422" y="1411323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410974" y="1423504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167523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300884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6" name="Block Arc 14"/>
          <p:cNvSpPr/>
          <p:nvPr/>
        </p:nvSpPr>
        <p:spPr>
          <a:xfrm rot="16200000">
            <a:off x="1212690" y="1420832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" name="Rectangle 16"/>
          <p:cNvSpPr/>
          <p:nvPr/>
        </p:nvSpPr>
        <p:spPr>
          <a:xfrm rot="2700000">
            <a:off x="8066465" y="2937183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2571070" y="319454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107504" y="495847"/>
            <a:ext cx="258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Metodiskā materiāla karjeras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izglītīb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sagatavošana klašu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udzinātājiem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priekšmetu skolotājiem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01896" y="2009255"/>
            <a:ext cx="2104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integrēšana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pilnveidotajā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procesā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18607" y="2004742"/>
            <a:ext cx="264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Sadarbībā ar augstākajām un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profesionālajām izglītības iestādēm,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uzņēmējiem,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izstādes “Skola 2021”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organizēšana.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54744" y="3732696"/>
            <a:ext cx="241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Individuālo karjeras konsultāciju </a:t>
            </a:r>
          </a:p>
          <a:p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nodrošināšana pēc pieprasījuma.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68924" y="3513505"/>
            <a:ext cx="2321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Radošo konkursu karjeras izglītībā organizēšana, iekļaujot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tos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mācību procesā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konkurss kā mācību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stundas sastāvdaļa).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C3BEE66-0CA2-4DE9-A767-B87A561E84C1}"/>
              </a:ext>
            </a:extLst>
          </p:cNvPr>
          <p:cNvSpPr txBox="1"/>
          <p:nvPr/>
        </p:nvSpPr>
        <p:spPr>
          <a:xfrm>
            <a:off x="6614721" y="497610"/>
            <a:ext cx="2568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par aktualitātēm karjeras </a:t>
            </a:r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izglītībā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sniegšana skolēniem, </a:t>
            </a:r>
          </a:p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skolotājiem un vecākiem.</a:t>
            </a:r>
          </a:p>
          <a:p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5168E17A-10A2-45F9-B5F0-39435EA6D511}"/>
              </a:ext>
            </a:extLst>
          </p:cNvPr>
          <p:cNvGrpSpPr/>
          <p:nvPr/>
        </p:nvGrpSpPr>
        <p:grpSpPr>
          <a:xfrm>
            <a:off x="543701" y="2886818"/>
            <a:ext cx="914400" cy="914400"/>
            <a:chOff x="5364088" y="2787774"/>
            <a:chExt cx="914400" cy="9144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ACD5344F-0E23-4987-BFFA-FE5313A227C3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CBDAF15E-0FAD-4283-9286-7F0DE313C90C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F696A234-2681-4C8D-8ADA-711391BA20DA}"/>
              </a:ext>
            </a:extLst>
          </p:cNvPr>
          <p:cNvSpPr txBox="1"/>
          <p:nvPr/>
        </p:nvSpPr>
        <p:spPr>
          <a:xfrm>
            <a:off x="-33700" y="3770013"/>
            <a:ext cx="3550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darba izvērtējums.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8773ADFF-FB8D-46FA-BDF2-1C3553C9173D}"/>
              </a:ext>
            </a:extLst>
          </p:cNvPr>
          <p:cNvGrpSpPr/>
          <p:nvPr/>
        </p:nvGrpSpPr>
        <p:grpSpPr>
          <a:xfrm rot="10800000">
            <a:off x="6609265" y="3157347"/>
            <a:ext cx="306803" cy="306803"/>
            <a:chOff x="1547664" y="3147814"/>
            <a:chExt cx="720080" cy="72008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48DA9043-CCA6-46DB-AA95-A042BC54E413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7" name="Chevron 27">
              <a:extLst>
                <a:ext uri="{FF2B5EF4-FFF2-40B4-BE49-F238E27FC236}">
                  <a16:creationId xmlns:a16="http://schemas.microsoft.com/office/drawing/2014/main" xmlns="" id="{2AEC75C6-B3BB-484E-8B51-380F6763CB9C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8AF3AA91-A1B5-4224-A4A8-155F4DAF1ED9}"/>
              </a:ext>
            </a:extLst>
          </p:cNvPr>
          <p:cNvGrpSpPr/>
          <p:nvPr/>
        </p:nvGrpSpPr>
        <p:grpSpPr>
          <a:xfrm rot="10800000">
            <a:off x="1660780" y="3167523"/>
            <a:ext cx="306803" cy="306803"/>
            <a:chOff x="1547664" y="3147814"/>
            <a:chExt cx="720080" cy="72008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F521DB98-262F-4849-8644-FB5AA7026F24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0" name="Chevron 27">
              <a:extLst>
                <a:ext uri="{FF2B5EF4-FFF2-40B4-BE49-F238E27FC236}">
                  <a16:creationId xmlns:a16="http://schemas.microsoft.com/office/drawing/2014/main" xmlns="" id="{3DF5BE00-1BB3-4ADD-A517-ADAB074B5253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28492503-E1B7-44BB-944E-9EB5A6D3D1C9}"/>
              </a:ext>
            </a:extLst>
          </p:cNvPr>
          <p:cNvGrpSpPr/>
          <p:nvPr/>
        </p:nvGrpSpPr>
        <p:grpSpPr>
          <a:xfrm>
            <a:off x="6951566" y="1135338"/>
            <a:ext cx="914400" cy="914400"/>
            <a:chOff x="5364088" y="2787774"/>
            <a:chExt cx="914400" cy="914400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xmlns="" id="{664BA9A6-59A4-479E-BDD1-A82E8E605A87}"/>
                </a:ext>
              </a:extLst>
            </p:cNvPr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9C15CB68-77E5-4AF9-A479-B8D779635FEC}"/>
                </a:ext>
              </a:extLst>
            </p:cNvPr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58DE8FD4-1825-4032-96C3-45E909C94A83}"/>
              </a:ext>
            </a:extLst>
          </p:cNvPr>
          <p:cNvGrpSpPr/>
          <p:nvPr/>
        </p:nvGrpSpPr>
        <p:grpSpPr>
          <a:xfrm>
            <a:off x="6319663" y="1415056"/>
            <a:ext cx="306803" cy="306803"/>
            <a:chOff x="1547664" y="3147814"/>
            <a:chExt cx="720080" cy="72008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8842E59D-22A0-4300-B034-2567BDE355D2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Chevron 24">
              <a:extLst>
                <a:ext uri="{FF2B5EF4-FFF2-40B4-BE49-F238E27FC236}">
                  <a16:creationId xmlns:a16="http://schemas.microsoft.com/office/drawing/2014/main" xmlns="" id="{C6875D1A-690F-4C62-9247-368333A6B7F6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F885295-D18E-40E8-B926-0BA29A963012}"/>
              </a:ext>
            </a:extLst>
          </p:cNvPr>
          <p:cNvSpPr txBox="1"/>
          <p:nvPr/>
        </p:nvSpPr>
        <p:spPr>
          <a:xfrm>
            <a:off x="2119836" y="3797839"/>
            <a:ext cx="135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Maksas pasākumu organizēšana,</a:t>
            </a:r>
          </a:p>
          <a:p>
            <a:pPr algn="ctr"/>
            <a:r>
              <a:rPr lang="lv-LV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koordinēšana.</a:t>
            </a:r>
          </a:p>
          <a:p>
            <a:pPr algn="ctr"/>
            <a:endParaRPr lang="en-US" dirty="0"/>
          </a:p>
        </p:txBody>
      </p:sp>
      <p:sp>
        <p:nvSpPr>
          <p:cNvPr id="78" name="Rectangle 9">
            <a:extLst>
              <a:ext uri="{FF2B5EF4-FFF2-40B4-BE49-F238E27FC236}">
                <a16:creationId xmlns:a16="http://schemas.microsoft.com/office/drawing/2014/main" xmlns="" id="{20B27668-AEC4-48B7-A8DF-1FD2FF0DC31E}"/>
              </a:ext>
            </a:extLst>
          </p:cNvPr>
          <p:cNvSpPr/>
          <p:nvPr/>
        </p:nvSpPr>
        <p:spPr>
          <a:xfrm>
            <a:off x="3215506" y="1387689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9" name="Parallelogram 15">
            <a:extLst>
              <a:ext uri="{FF2B5EF4-FFF2-40B4-BE49-F238E27FC236}">
                <a16:creationId xmlns:a16="http://schemas.microsoft.com/office/drawing/2014/main" xmlns="" id="{89DE93B3-B871-4B81-AAD9-12C91DC8BD0B}"/>
              </a:ext>
            </a:extLst>
          </p:cNvPr>
          <p:cNvSpPr/>
          <p:nvPr/>
        </p:nvSpPr>
        <p:spPr>
          <a:xfrm rot="16200000">
            <a:off x="5339630" y="1359689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0" name="Rectangle 7">
            <a:extLst>
              <a:ext uri="{FF2B5EF4-FFF2-40B4-BE49-F238E27FC236}">
                <a16:creationId xmlns:a16="http://schemas.microsoft.com/office/drawing/2014/main" xmlns="" id="{5DD834A4-ED82-4E4A-99F8-748B2DCC4DDD}"/>
              </a:ext>
            </a:extLst>
          </p:cNvPr>
          <p:cNvSpPr/>
          <p:nvPr/>
        </p:nvSpPr>
        <p:spPr>
          <a:xfrm rot="18900000">
            <a:off x="7350304" y="1476455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1" name="Rounded Rectangle 5">
            <a:extLst>
              <a:ext uri="{FF2B5EF4-FFF2-40B4-BE49-F238E27FC236}">
                <a16:creationId xmlns:a16="http://schemas.microsoft.com/office/drawing/2014/main" xmlns="" id="{E247AB84-DE86-41A8-8AE7-9EE149F34133}"/>
              </a:ext>
            </a:extLst>
          </p:cNvPr>
          <p:cNvSpPr/>
          <p:nvPr/>
        </p:nvSpPr>
        <p:spPr>
          <a:xfrm flipH="1">
            <a:off x="5238311" y="3190174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Donut 24">
            <a:extLst>
              <a:ext uri="{FF2B5EF4-FFF2-40B4-BE49-F238E27FC236}">
                <a16:creationId xmlns:a16="http://schemas.microsoft.com/office/drawing/2014/main" xmlns="" id="{BEF4252F-5B4E-4A4F-BC28-8530A1153AB8}"/>
              </a:ext>
            </a:extLst>
          </p:cNvPr>
          <p:cNvSpPr/>
          <p:nvPr/>
        </p:nvSpPr>
        <p:spPr>
          <a:xfrm>
            <a:off x="774864" y="3128007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571750"/>
            <a:ext cx="9144000" cy="244827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lv-LV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</a:p>
          <a:p>
            <a:pPr marL="0" indent="0" algn="ctr">
              <a:buFontTx/>
              <a:buNone/>
              <a:defRPr/>
            </a:pPr>
            <a:r>
              <a:rPr lang="lv-LV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Balvu novada Izglītības, kultūras un sporta pārvaldes</a:t>
            </a:r>
          </a:p>
          <a:p>
            <a:pPr marL="0" indent="0" algn="ctr">
              <a:buFontTx/>
              <a:buNone/>
              <a:defRPr/>
            </a:pPr>
            <a:r>
              <a:rPr lang="lv-LV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pedagogs-karjeras konsultante L.Ločmele</a:t>
            </a:r>
            <a:endPara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endParaRPr lang="lv-LV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ko-KR" sz="11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Aktivitāte tika īstenota programmas “Izaugsme un nodarbinātība” 8.3.5. specifiskā atbalsta mērķa "Uzlabot pieeju karjeras atbalstam izglītojamajiem vispārējās un profesionālās izglītības iestādēs"</a:t>
            </a:r>
          </a:p>
          <a:p>
            <a:r>
              <a:rPr lang="lv-LV" altLang="ko-KR" sz="11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 Nr. 8.3.5.0/16/I/001 “Karjeras atbalsts vispārējās un profesionālās izglītības iestādēs” ietvaros.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C82B0B-9B46-421D-95AA-97C39D4C55ED}"/>
              </a:ext>
            </a:extLst>
          </p:cNvPr>
          <p:cNvSpPr txBox="1"/>
          <p:nvPr/>
        </p:nvSpPr>
        <p:spPr>
          <a:xfrm>
            <a:off x="411101" y="195486"/>
            <a:ext cx="87484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lv-LV" sz="2400" dirty="0" smtClean="0">
                <a:solidFill>
                  <a:srgbClr val="C00000"/>
                </a:solidFill>
              </a:rPr>
              <a:t>“Nav nozīmes, 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lv-LV" sz="2400" dirty="0" smtClean="0">
                <a:solidFill>
                  <a:srgbClr val="C00000"/>
                </a:solidFill>
              </a:rPr>
              <a:t>cik lēni Tu ej,</a:t>
            </a:r>
          </a:p>
          <a:p>
            <a:pPr>
              <a:defRPr/>
            </a:pPr>
            <a:r>
              <a:rPr lang="lv-LV" sz="2400" dirty="0" smtClean="0">
                <a:solidFill>
                  <a:srgbClr val="C00000"/>
                </a:solidFill>
              </a:rPr>
              <a:t> galvenais ir,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lv-LV" sz="2400" dirty="0" smtClean="0">
                <a:solidFill>
                  <a:srgbClr val="C00000"/>
                </a:solidFill>
              </a:rPr>
              <a:t> ka Tu neapstājies.”</a:t>
            </a:r>
            <a:r>
              <a:rPr lang="lv-LV" b="1" dirty="0" smtClean="0">
                <a:solidFill>
                  <a:srgbClr val="C00000"/>
                </a:solidFill>
              </a:rPr>
              <a:t> </a:t>
            </a:r>
          </a:p>
          <a:p>
            <a:pPr>
              <a:defRPr/>
            </a:pPr>
            <a:r>
              <a:rPr lang="lv-LV" b="1" dirty="0" smtClean="0"/>
              <a:t>                                </a:t>
            </a:r>
            <a:r>
              <a:rPr lang="lv-LV" sz="1200" dirty="0" smtClean="0">
                <a:solidFill>
                  <a:srgbClr val="C00000"/>
                </a:solidFill>
              </a:rPr>
              <a:t>/Konfūcijs/</a:t>
            </a:r>
            <a:endParaRPr lang="lv-LV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7"/>
            <a:ext cx="9144000" cy="841225"/>
          </a:xfrm>
        </p:spPr>
        <p:txBody>
          <a:bodyPr/>
          <a:lstStyle/>
          <a:p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Projektā iesaistītās izglītības iestādes un izglītojamo 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skaits </a:t>
            </a:r>
          </a:p>
          <a:p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(7.-12.kl.) </a:t>
            </a:r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 mācību gada sākumu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47075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70150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311</a:t>
              </a:r>
            </a:p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skolēni</a:t>
              </a:r>
              <a:endParaRPr lang="ko-KR" alt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0857" y="203114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1627" y="3051837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631764" y="1675332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768910" y="271757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494617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631764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357470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4220323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768910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443072" y="1289068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Balvu Valsts ģimnāzija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379016"/>
            <a:ext cx="343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Stacijas pamatskola un Vīksnas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filiāle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7226" y="3519292"/>
            <a:ext cx="2779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Baltinavas vidusskola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3368" y="1903500"/>
            <a:ext cx="2539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Bērzpils vidusskola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20694" y="3065739"/>
            <a:ext cx="2539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Tilžas vidusskola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531B175F-3803-4364-B772-258F5115F41E}"/>
              </a:ext>
            </a:extLst>
          </p:cNvPr>
          <p:cNvSpPr txBox="1"/>
          <p:nvPr/>
        </p:nvSpPr>
        <p:spPr>
          <a:xfrm>
            <a:off x="4811194" y="1862346"/>
            <a:ext cx="6744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skolēni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ABCB61A-DEE3-4AF3-A8CE-50CC3DB9B2A9}"/>
              </a:ext>
            </a:extLst>
          </p:cNvPr>
          <p:cNvSpPr txBox="1"/>
          <p:nvPr/>
        </p:nvSpPr>
        <p:spPr>
          <a:xfrm>
            <a:off x="3546318" y="2239758"/>
            <a:ext cx="6744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skolēni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050A6FF4-B900-48DB-99CD-0D3B5B894CCA}"/>
              </a:ext>
            </a:extLst>
          </p:cNvPr>
          <p:cNvSpPr txBox="1"/>
          <p:nvPr/>
        </p:nvSpPr>
        <p:spPr>
          <a:xfrm>
            <a:off x="4942055" y="2892235"/>
            <a:ext cx="6744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skolēns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086C42B-F1C8-456E-9FC5-52577CEB41DD}"/>
              </a:ext>
            </a:extLst>
          </p:cNvPr>
          <p:cNvSpPr txBox="1"/>
          <p:nvPr/>
        </p:nvSpPr>
        <p:spPr>
          <a:xfrm>
            <a:off x="3418443" y="3257168"/>
            <a:ext cx="6744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skolēni</a:t>
            </a:r>
          </a:p>
        </p:txBody>
      </p: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835695" y="409547"/>
            <a:ext cx="6705667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attīstības atbalsta prioritārie </a:t>
            </a: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virzieni 2020./2021.m.g.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0504" y="138369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153288" y="1354635"/>
            <a:ext cx="5040560" cy="67758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</a:t>
            </a:r>
            <a:r>
              <a:rPr lang="lv-LV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integrēšana pilnveidotā mācību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lv-LV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satura </a:t>
            </a:r>
            <a:r>
              <a:rPr lang="lv-LV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pieejas īstenošanā;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hevron 11"/>
          <p:cNvSpPr/>
          <p:nvPr/>
        </p:nvSpPr>
        <p:spPr>
          <a:xfrm rot="16200000">
            <a:off x="2096802" y="12501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3" y="13414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60504" y="224940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3077390" y="2264688"/>
            <a:ext cx="5463973" cy="677585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Profesionālās izglītības pievilcības veicināšana un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prasmju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izcilības iepazīšana;</a:t>
            </a:r>
          </a:p>
        </p:txBody>
      </p:sp>
      <p:sp>
        <p:nvSpPr>
          <p:cNvPr id="31" name="Chevron 30"/>
          <p:cNvSpPr/>
          <p:nvPr/>
        </p:nvSpPr>
        <p:spPr>
          <a:xfrm rot="16200000">
            <a:off x="2096802" y="211584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3" y="220715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0504" y="311511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3060452" y="3166706"/>
            <a:ext cx="5040560" cy="387191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Pasākumi vecākiem bērnu karjeras atbalstam.</a:t>
            </a:r>
            <a:endParaRPr lang="lv-LV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hevron 37"/>
          <p:cNvSpPr/>
          <p:nvPr/>
        </p:nvSpPr>
        <p:spPr>
          <a:xfrm rot="16200000">
            <a:off x="209680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Dokumentācijas veidošana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175167" y="741755"/>
            <a:ext cx="5338824" cy="1434369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Balvu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novada karjeras atbalsta vispārējās izglītības iestādēs 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(maksas pasākumu) pasākuma plāna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pedagoga-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karjeras konsultanta darba plāna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./20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.m.g.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sastādīšana,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saskaņošana ar skolu administrāciju,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precizēšana, koordinēšana un </a:t>
            </a:r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vadīšana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dirty="0"/>
          </a:p>
        </p:txBody>
      </p:sp>
      <p:sp>
        <p:nvSpPr>
          <p:cNvPr id="97" name="Rectangle 96"/>
          <p:cNvSpPr/>
          <p:nvPr/>
        </p:nvSpPr>
        <p:spPr>
          <a:xfrm>
            <a:off x="166989" y="2402256"/>
            <a:ext cx="5374816" cy="1414316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212053" y="2444470"/>
            <a:ext cx="52650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programmu 20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./20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.m.g. plānošan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</a:p>
          <a:p>
            <a:pPr algn="just"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saskaņošana un sastādīšana (pasākumu, klases stundu 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programmu,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uzskaites</a:t>
            </a:r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materiāl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atlase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pielāgošana</a:t>
            </a:r>
            <a:endParaRPr lang="en-US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v-LV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skolēnu vecumam, interesēm un vajadzībā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75167" y="3919793"/>
            <a:ext cx="5374816" cy="102251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D95EC8-4D14-4CC5-87C9-CB0989937DC4}"/>
              </a:ext>
            </a:extLst>
          </p:cNvPr>
          <p:cNvSpPr txBox="1"/>
          <p:nvPr/>
        </p:nvSpPr>
        <p:spPr>
          <a:xfrm>
            <a:off x="181549" y="3931953"/>
            <a:ext cx="51105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atbalsta pārraudzības plānošana un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ieviešana Balvu novada Izglītības, kultūras un sporta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pārvaldes izglītības jomas pārraudzības darba plānā 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2020./2021.m.g.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Dokumentācijas veidošana</a:t>
            </a:r>
            <a:endParaRPr lang="ko-KR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175167" y="891059"/>
            <a:ext cx="5576618" cy="1351688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programm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2021.-2023.g. izstrāde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Bērzpils vidusskolai, Tilžas vidusskolai, Stacijas pamatskolai, 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Baltinavas vidusskolai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sadarbībā ar atbildīgajiem par </a:t>
            </a:r>
          </a:p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karjeras izglītības darbu skolās un klašu audzinātājiem.</a:t>
            </a:r>
          </a:p>
          <a:p>
            <a:pPr algn="ctr"/>
            <a:endParaRPr lang="ko-KR" altLang="en-US" dirty="0"/>
          </a:p>
        </p:txBody>
      </p:sp>
      <p:sp>
        <p:nvSpPr>
          <p:cNvPr id="97" name="Rectangle 96"/>
          <p:cNvSpPr/>
          <p:nvPr/>
        </p:nvSpPr>
        <p:spPr>
          <a:xfrm>
            <a:off x="166989" y="2402256"/>
            <a:ext cx="5374816" cy="1414316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176269" y="2421126"/>
            <a:ext cx="5575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Aktualizēta un pilnveidota atbilstoši kompetenču pieejai 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programma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2021.-2023.g.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Balvu Valsts 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lv-LV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ģimnāzijai.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Atzinums par projekta rezultātu ilgtspējas nodrošināšanu </a:t>
            </a:r>
          </a:p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Balvu sākumskolā, sadarbībā ar skolas administrāciju.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75167" y="3919794"/>
            <a:ext cx="5374816" cy="568110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D95EC8-4D14-4CC5-87C9-CB0989937DC4}"/>
              </a:ext>
            </a:extLst>
          </p:cNvPr>
          <p:cNvSpPr txBox="1"/>
          <p:nvPr/>
        </p:nvSpPr>
        <p:spPr>
          <a:xfrm>
            <a:off x="181549" y="3931952"/>
            <a:ext cx="52046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Nolikumu izstrāde 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radošajiem konkursiem.</a:t>
            </a:r>
          </a:p>
          <a:p>
            <a:pPr algn="just"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8892480" cy="792088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attīstības atbalsta maksas pasākumu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koordinēšana, organizēšana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987574"/>
            <a:ext cx="9144000" cy="3024336"/>
          </a:xfrm>
        </p:spPr>
        <p:txBody>
          <a:bodyPr/>
          <a:lstStyle/>
          <a:p>
            <a:pPr algn="l"/>
            <a:r>
              <a:rPr lang="en-US" dirty="0" smtClean="0"/>
              <a:t> 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Interaktīvs seminārs vecākiem “Kā runāt ar jaunieti par karjeru?”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</a:t>
            </a:r>
            <a:r>
              <a:rPr lang="en-US" sz="1200" i="1" dirty="0" smtClean="0"/>
              <a:t>(piedalījās 70 dalībnieki)</a:t>
            </a:r>
          </a:p>
          <a:p>
            <a:pPr algn="l"/>
            <a:endParaRPr lang="en-US" sz="1200" i="1" dirty="0"/>
          </a:p>
          <a:p>
            <a:pPr algn="l"/>
            <a:endParaRPr lang="en-US" sz="1200" i="1" dirty="0" smtClean="0"/>
          </a:p>
          <a:p>
            <a:pPr algn="l"/>
            <a:endParaRPr lang="en-US" sz="1200" i="1" dirty="0"/>
          </a:p>
          <a:p>
            <a:pPr algn="l"/>
            <a:r>
              <a:rPr lang="en-US" dirty="0" smtClean="0"/>
              <a:t>                                                    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Interaktīvs seminārs vecākiem “Atziņas un risinājumu bērna personības</a:t>
            </a:r>
          </a:p>
          <a:p>
            <a:pPr algn="l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izaugsmei ilgtermiņā” </a:t>
            </a:r>
          </a:p>
          <a:p>
            <a:pPr algn="l"/>
            <a:r>
              <a:rPr lang="en-US" sz="1200" dirty="0" smtClean="0"/>
              <a:t>                                                                                     ( piedalījās 32 dalībnieki)</a:t>
            </a:r>
          </a:p>
          <a:p>
            <a:pPr algn="l"/>
            <a:endParaRPr lang="en-US" sz="1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475656" y="1275606"/>
            <a:ext cx="972000" cy="972000"/>
            <a:chOff x="3809969" y="2852379"/>
            <a:chExt cx="972000" cy="972000"/>
          </a:xfrm>
        </p:grpSpPr>
        <p:sp>
          <p:nvSpPr>
            <p:cNvPr id="11" name="Rectangle 10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535638"/>
            <a:ext cx="993734" cy="9937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191" y="1609193"/>
            <a:ext cx="359695" cy="3048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820" y="2889236"/>
            <a:ext cx="341406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936104"/>
          </a:xfrm>
        </p:spPr>
        <p:txBody>
          <a:bodyPr/>
          <a:lstStyle/>
          <a:p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attīstības atbalsta </a:t>
            </a:r>
            <a:r>
              <a:rPr lang="lv-LV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bezmaksas pasākumu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koordinēšana, organizēšana un vadīšana</a:t>
            </a:r>
            <a:endParaRPr lang="ko-KR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ck Arc 14"/>
          <p:cNvSpPr/>
          <p:nvPr/>
        </p:nvSpPr>
        <p:spPr>
          <a:xfrm rot="16200000">
            <a:off x="4014543" y="1964387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29365" y="2984379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4788090" y="2476216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4837709" y="3374213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753895" y="1652503"/>
            <a:ext cx="3031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Balvu Novada pašvaldības un skolu mājaslap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pilnveide sadaļā Karjeras izglītība</a:t>
            </a:r>
            <a:r>
              <a:rPr lang="lv-LV" sz="1200" dirty="0">
                <a:latin typeface="+mj-lt"/>
              </a:rPr>
              <a:t>.</a:t>
            </a:r>
            <a:endParaRPr lang="en-US" sz="1200" dirty="0">
              <a:latin typeface="+mj-lt"/>
            </a:endParaRPr>
          </a:p>
          <a:p>
            <a:pPr algn="ctr"/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0774" y="2139703"/>
            <a:ext cx="2792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Novadītas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ndividuālās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</a:t>
            </a:r>
          </a:p>
          <a:p>
            <a:pPr algn="ctr"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konsultācijas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Veikta individuāla saziņas ar Tilžas vsk. 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11.klases skolēniem par izglītības 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iespējām, izvēli nākotnē.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0071" y="3571441"/>
            <a:ext cx="3543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ovadītas 8 grupu nodarbības 7.-12.klašu skolēniem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FontTx/>
              <a:buNone/>
              <a:defRPr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 BVĢ,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Baltinavas vsk., Bērzpils vsk., Stacijas psk.).</a:t>
            </a:r>
            <a:endParaRPr lang="lv-LV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56770" y="1943242"/>
            <a:ext cx="3103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Informācijas sagatavošana par projekta norisi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laikrakstos „Balvu Novada ziņas”, “Vaduguns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66053" y="2877785"/>
            <a:ext cx="326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Konkurss/pārspriedums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skolotāja/skolotājs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-personība, profesionālis”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 pārspriedumi)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ardrop 1">
            <a:extLst>
              <a:ext uri="{FF2B5EF4-FFF2-40B4-BE49-F238E27FC236}">
                <a16:creationId xmlns:a16="http://schemas.microsoft.com/office/drawing/2014/main" xmlns="" id="{5D1F769B-8954-4825-BF39-8AA8459E0F1E}"/>
              </a:ext>
            </a:extLst>
          </p:cNvPr>
          <p:cNvSpPr/>
          <p:nvPr/>
        </p:nvSpPr>
        <p:spPr>
          <a:xfrm rot="18805991">
            <a:off x="3994952" y="388959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7"/>
            <a:ext cx="9144000" cy="970937"/>
          </a:xfrm>
        </p:spPr>
        <p:txBody>
          <a:bodyPr/>
          <a:lstStyle/>
          <a:p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attīstības atbalsta </a:t>
            </a:r>
            <a:r>
              <a:rPr lang="lv-LV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bezmaksas pasākumu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koordinēšana, organizēšana un vadīšana</a:t>
            </a:r>
            <a:endParaRPr lang="ko-KR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9511" y="1243067"/>
            <a:ext cx="3849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Noorganizētas 2 aptaujas (“Es vēlētos....” ,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Manas intereses un nākotnes plāni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ptauju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rezultāti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apkopoti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sagatavotas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prezentācijas, kuras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iesniegtas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klašu audzinātājiem.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504" y="2362105"/>
            <a:ext cx="387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nedēļas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ietvaros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dalība tiešraides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diskusijā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“Uzklausi, padomā un izlem pats!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ctr">
              <a:defRPr/>
            </a:pP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piedalījās 68 skolēni) 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1" y="3260464"/>
            <a:ext cx="3777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Viktorīna “Latvijas sargi”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piedalījās 31 klases kolektīvs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visām projektā 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iesaistītajām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skolām un </a:t>
            </a:r>
          </a:p>
          <a:p>
            <a:pPr algn="ctr">
              <a:defRPr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Balvu Profesionālās un vispārizglītojošās vidusskolas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79358" y="1972413"/>
            <a:ext cx="325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Sadarbība ar uzņēmējiem, augstākajām un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profesionālajām mācību iestādēm par klātienes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attālināto tikšanos organizēšanu.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56770" y="2969664"/>
            <a:ext cx="3679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alība tiešraides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diskusijā vecākiem un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skolotājiem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lēmums. Kā virzīt? Kā runāt?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Kā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atbalstīt?”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hord 15">
            <a:extLst>
              <a:ext uri="{FF2B5EF4-FFF2-40B4-BE49-F238E27FC236}">
                <a16:creationId xmlns:a16="http://schemas.microsoft.com/office/drawing/2014/main" xmlns="" id="{98F32216-FB7F-4942-956F-6DE64CFB84FF}"/>
              </a:ext>
            </a:extLst>
          </p:cNvPr>
          <p:cNvSpPr/>
          <p:nvPr/>
        </p:nvSpPr>
        <p:spPr>
          <a:xfrm>
            <a:off x="4839564" y="3392426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1" name="Rounded Rectangle 5">
            <a:extLst>
              <a:ext uri="{FF2B5EF4-FFF2-40B4-BE49-F238E27FC236}">
                <a16:creationId xmlns:a16="http://schemas.microsoft.com/office/drawing/2014/main" xmlns="" id="{DAE50C2C-B083-4CBF-89B7-CC732B84B9CD}"/>
              </a:ext>
            </a:extLst>
          </p:cNvPr>
          <p:cNvSpPr/>
          <p:nvPr/>
        </p:nvSpPr>
        <p:spPr>
          <a:xfrm flipH="1">
            <a:off x="4014433" y="2969664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Right Triangle 17">
            <a:extLst>
              <a:ext uri="{FF2B5EF4-FFF2-40B4-BE49-F238E27FC236}">
                <a16:creationId xmlns:a16="http://schemas.microsoft.com/office/drawing/2014/main" xmlns="" id="{84A1F4A1-696E-4C02-99BF-16BCBAE8A1B6}"/>
              </a:ext>
            </a:extLst>
          </p:cNvPr>
          <p:cNvSpPr/>
          <p:nvPr/>
        </p:nvSpPr>
        <p:spPr>
          <a:xfrm>
            <a:off x="4079023" y="1921039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4" name="Chord 14">
            <a:extLst>
              <a:ext uri="{FF2B5EF4-FFF2-40B4-BE49-F238E27FC236}">
                <a16:creationId xmlns:a16="http://schemas.microsoft.com/office/drawing/2014/main" xmlns="" id="{183CF29D-D3B6-47F3-AE47-5542193CC276}"/>
              </a:ext>
            </a:extLst>
          </p:cNvPr>
          <p:cNvSpPr/>
          <p:nvPr/>
        </p:nvSpPr>
        <p:spPr>
          <a:xfrm>
            <a:off x="4014433" y="3916081"/>
            <a:ext cx="349111" cy="3722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6" name="Parallelogram 15">
            <a:extLst>
              <a:ext uri="{FF2B5EF4-FFF2-40B4-BE49-F238E27FC236}">
                <a16:creationId xmlns:a16="http://schemas.microsoft.com/office/drawing/2014/main" xmlns="" id="{DFAF7E23-500F-4D4D-9743-CAE49D0064C2}"/>
              </a:ext>
            </a:extLst>
          </p:cNvPr>
          <p:cNvSpPr/>
          <p:nvPr/>
        </p:nvSpPr>
        <p:spPr>
          <a:xfrm rot="16200000">
            <a:off x="4736961" y="2387877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78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lv-LV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Karjeras 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attīstības atbalsta </a:t>
            </a:r>
            <a:r>
              <a:rPr lang="lv-LV" alt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bezmaksas pasākumu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koordinēšana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lv-LV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organizēšana </a:t>
            </a:r>
            <a:r>
              <a:rPr lang="lv-LV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vadīšana</a:t>
            </a:r>
            <a:endParaRPr lang="ko-KR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4041" y="1324040"/>
            <a:ext cx="3373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Aptauja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“Mācību iestāde manai nākotnei”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pkopot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informācij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izmantota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organizējot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februārī attālināto izglītības izstādi </a:t>
            </a:r>
            <a:endParaRPr lang="en-US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Balvu </a:t>
            </a:r>
            <a:r>
              <a:rPr lang="lv-LV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ģimnāzijā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1757" y="2484874"/>
            <a:ext cx="3159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Apkopoti dažādi karjeras informācijas resursi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skolēniem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skolotājiem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vecākiem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ievietoti Balvu novada mājaslapā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5536" y="3623008"/>
            <a:ext cx="363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Infografiku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konkurs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7.-12. klašu skolēniem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Ceļš uz nākotni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iesniegta 41 infografika</a:t>
            </a:r>
            <a:r>
              <a:rPr lang="lv-LV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4047" y="627535"/>
            <a:ext cx="40324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Karjeras izglītības integrēšana mācību saturā: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Sadarbībā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priekšmetu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skolotājiem, izstrādātai 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plāni un novadītas 2 mācību stundas </a:t>
            </a:r>
          </a:p>
          <a:p>
            <a:pPr algn="ctr">
              <a:defRPr/>
            </a:pP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Baltinavas vsk. 7.klasē- bioloģija un </a:t>
            </a:r>
          </a:p>
          <a:p>
            <a:pPr algn="ctr">
              <a:defRPr/>
            </a:pP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Stacijas pamatskolas 7.klasē-sociālās zinības); 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Mācību stundu plāni un materiāli iekļauti VIAA 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izveidotajā KRĀTUVĒ;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Prezentācijas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“Neatliekamās medicīniskās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palīdzības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dienests”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izveidošana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ctr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Izveidota infografika 7.-9.kl.skolēniem “Izzini mērķi un </a:t>
            </a:r>
          </a:p>
          <a:p>
            <a:pPr algn="ctr"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sasniedz to!”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00565" y="2813644"/>
            <a:ext cx="346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Attālinātā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izstāde </a:t>
            </a:r>
            <a:r>
              <a:rPr lang="lv-LV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BVĢ 2021</a:t>
            </a: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lv-LV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Piedalījās 9 augstākās un 6 profesionālās izglītības iestādes, 5 jaunie uzņēmēji, 200 dalībnieki)</a:t>
            </a:r>
          </a:p>
        </p:txBody>
      </p:sp>
      <p:sp>
        <p:nvSpPr>
          <p:cNvPr id="41" name="Rounded Rectangle 5">
            <a:extLst>
              <a:ext uri="{FF2B5EF4-FFF2-40B4-BE49-F238E27FC236}">
                <a16:creationId xmlns:a16="http://schemas.microsoft.com/office/drawing/2014/main" xmlns="" id="{DAE50C2C-B083-4CBF-89B7-CC732B84B9CD}"/>
              </a:ext>
            </a:extLst>
          </p:cNvPr>
          <p:cNvSpPr/>
          <p:nvPr/>
        </p:nvSpPr>
        <p:spPr>
          <a:xfrm flipH="1">
            <a:off x="4014433" y="2969664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Right Triangle 17">
            <a:extLst>
              <a:ext uri="{FF2B5EF4-FFF2-40B4-BE49-F238E27FC236}">
                <a16:creationId xmlns:a16="http://schemas.microsoft.com/office/drawing/2014/main" xmlns="" id="{84A1F4A1-696E-4C02-99BF-16BCBAE8A1B6}"/>
              </a:ext>
            </a:extLst>
          </p:cNvPr>
          <p:cNvSpPr/>
          <p:nvPr/>
        </p:nvSpPr>
        <p:spPr>
          <a:xfrm>
            <a:off x="4079023" y="1921039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4" name="Chord 14">
            <a:extLst>
              <a:ext uri="{FF2B5EF4-FFF2-40B4-BE49-F238E27FC236}">
                <a16:creationId xmlns:a16="http://schemas.microsoft.com/office/drawing/2014/main" xmlns="" id="{183CF29D-D3B6-47F3-AE47-5542193CC276}"/>
              </a:ext>
            </a:extLst>
          </p:cNvPr>
          <p:cNvSpPr/>
          <p:nvPr/>
        </p:nvSpPr>
        <p:spPr>
          <a:xfrm>
            <a:off x="4014433" y="3916081"/>
            <a:ext cx="349111" cy="3722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6" name="Parallelogram 15">
            <a:extLst>
              <a:ext uri="{FF2B5EF4-FFF2-40B4-BE49-F238E27FC236}">
                <a16:creationId xmlns:a16="http://schemas.microsoft.com/office/drawing/2014/main" xmlns="" id="{DFAF7E23-500F-4D4D-9743-CAE49D0064C2}"/>
              </a:ext>
            </a:extLst>
          </p:cNvPr>
          <p:cNvSpPr/>
          <p:nvPr/>
        </p:nvSpPr>
        <p:spPr>
          <a:xfrm rot="16200000">
            <a:off x="4736961" y="2387877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6" name="Trapezoid 13">
            <a:extLst>
              <a:ext uri="{FF2B5EF4-FFF2-40B4-BE49-F238E27FC236}">
                <a16:creationId xmlns:a16="http://schemas.microsoft.com/office/drawing/2014/main" xmlns="" id="{1586F4DB-CD4B-45B8-8208-8BD6229D014E}"/>
              </a:ext>
            </a:extLst>
          </p:cNvPr>
          <p:cNvSpPr/>
          <p:nvPr/>
        </p:nvSpPr>
        <p:spPr>
          <a:xfrm>
            <a:off x="4748878" y="3449647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1185</Words>
  <Application>Microsoft Office PowerPoint</Application>
  <PresentationFormat>On-screen Show (16:9)</PresentationFormat>
  <Paragraphs>241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맑은 고딕</vt:lpstr>
      <vt:lpstr>Arial</vt:lpstr>
      <vt:lpstr>Calibri</vt:lpstr>
      <vt:lpstr>Symbol</vt:lpstr>
      <vt:lpstr>Times New Roman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155</cp:revision>
  <cp:lastPrinted>2021-05-26T13:58:03Z</cp:lastPrinted>
  <dcterms:created xsi:type="dcterms:W3CDTF">2016-12-05T23:26:54Z</dcterms:created>
  <dcterms:modified xsi:type="dcterms:W3CDTF">2021-05-31T09:51:00Z</dcterms:modified>
</cp:coreProperties>
</file>