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8"/>
  </p:notesMasterIdLst>
  <p:sldIdLst>
    <p:sldId id="256" r:id="rId2"/>
    <p:sldId id="257" r:id="rId3"/>
    <p:sldId id="262" r:id="rId4"/>
    <p:sldId id="263" r:id="rId5"/>
    <p:sldId id="264" r:id="rId6"/>
    <p:sldId id="261" r:id="rId7"/>
    <p:sldId id="259"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58" r:id="rId26"/>
    <p:sldId id="260" r:id="rId2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9999"/>
    <a:srgbClr val="FF8225"/>
    <a:srgbClr val="FF2549"/>
    <a:srgbClr val="5DD5FF"/>
    <a:srgbClr val="FF0D97"/>
    <a:srgbClr val="003635"/>
    <a:srgbClr val="9EFF29"/>
    <a:srgbClr val="C80064"/>
    <a:srgbClr val="C33A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1" d="100"/>
          <a:sy n="111" d="100"/>
        </p:scale>
        <p:origin x="634" y="62"/>
      </p:cViewPr>
      <p:guideLst>
        <p:guide orient="horz" pos="162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t>3/3/2021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t>‹#›</a:t>
            </a:fld>
            <a:endParaRPr lang="en-US"/>
          </a:p>
        </p:txBody>
      </p:sp>
    </p:spTree>
    <p:extLst>
      <p:ext uri="{BB962C8B-B14F-4D97-AF65-F5344CB8AC3E}">
        <p14:creationId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26</a:t>
            </a:fld>
            <a:endParaRPr lang="en-US"/>
          </a:p>
        </p:txBody>
      </p:sp>
    </p:spTree>
    <p:extLst>
      <p:ext uri="{BB962C8B-B14F-4D97-AF65-F5344CB8AC3E}">
        <p14:creationId xmlns:p14="http://schemas.microsoft.com/office/powerpoint/2010/main" val="12845968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56305" y="2013154"/>
            <a:ext cx="8015750" cy="1644446"/>
          </a:xfrm>
          <a:noFill/>
          <a:effectLst>
            <a:outerShdw blurRad="50800" dist="38100" dir="2700000" algn="tl" rotWithShape="0">
              <a:prstClr val="black">
                <a:alpha val="40000"/>
              </a:prstClr>
            </a:outerShdw>
          </a:effectLst>
        </p:spPr>
        <p:txBody>
          <a:bodyPr>
            <a:normAutofit/>
          </a:bodyPr>
          <a:lstStyle>
            <a:lvl1pPr algn="r">
              <a:defRPr sz="3600">
                <a:solidFill>
                  <a:schemeClr val="bg1"/>
                </a:solidFill>
              </a:defRPr>
            </a:lvl1pPr>
          </a:lstStyle>
          <a:p>
            <a:r>
              <a:rPr lang="en-US" dirty="0"/>
              <a:t>Click to edit </a:t>
            </a:r>
            <a:r>
              <a:rPr lang="en-US" dirty="0" smtClean="0"/>
              <a:t/>
            </a:r>
            <a:br>
              <a:rPr lang="en-US" dirty="0" smtClean="0"/>
            </a:br>
            <a:r>
              <a:rPr lang="en-US" dirty="0" smtClean="0"/>
              <a:t>Master </a:t>
            </a:r>
            <a:r>
              <a:rPr lang="en-US" dirty="0"/>
              <a:t>title style</a:t>
            </a:r>
          </a:p>
        </p:txBody>
      </p:sp>
      <p:sp>
        <p:nvSpPr>
          <p:cNvPr id="3" name="Subtitle 2"/>
          <p:cNvSpPr>
            <a:spLocks noGrp="1"/>
          </p:cNvSpPr>
          <p:nvPr>
            <p:ph type="subTitle" idx="1"/>
          </p:nvPr>
        </p:nvSpPr>
        <p:spPr>
          <a:xfrm>
            <a:off x="656306" y="3701842"/>
            <a:ext cx="8001000" cy="678426"/>
          </a:xfrm>
        </p:spPr>
        <p:txBody>
          <a:bodyPr>
            <a:normAutofit/>
          </a:bodyPr>
          <a:lstStyle>
            <a:lvl1pPr marL="0" indent="0" algn="r">
              <a:buNone/>
              <a:defRPr sz="2800" b="0" i="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smtClean="0"/>
              <a:t>Master </a:t>
            </a:r>
            <a:r>
              <a:rPr lang="en-US" dirty="0"/>
              <a:t>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3/3/2021</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3/3/2021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a16="http://schemas.microsoft.com/office/drawing/2014/main" xmlns="" id="{08B89D22-1D6E-450B-881F-4D2A4C527F7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808475" y="2326213"/>
            <a:ext cx="1463784" cy="526961"/>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9823" y="364447"/>
            <a:ext cx="8259098" cy="763526"/>
          </a:xfrm>
        </p:spPr>
        <p:txBody>
          <a:bodyPr>
            <a:normAutofit/>
          </a:bodyPr>
          <a:lstStyle>
            <a:lvl1pPr algn="r">
              <a:defRPr sz="3600" baseline="0">
                <a:solidFill>
                  <a:srgbClr val="009999"/>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57201" y="1437968"/>
            <a:ext cx="8325464" cy="3340508"/>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67475" y="458157"/>
            <a:ext cx="6178189" cy="725349"/>
          </a:xfrm>
        </p:spPr>
        <p:txBody>
          <a:bodyPr>
            <a:normAutofit/>
          </a:bodyPr>
          <a:lstStyle>
            <a:lvl1pPr algn="l">
              <a:defRPr sz="3600">
                <a:solidFill>
                  <a:srgbClr val="009999"/>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477728" y="1231490"/>
            <a:ext cx="6201697" cy="3508626"/>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3/3/2021</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3/3/2021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3/3/2021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2693" y="330638"/>
            <a:ext cx="8093365" cy="763525"/>
          </a:xfrm>
        </p:spPr>
        <p:txBody>
          <a:bodyPr>
            <a:normAutofit/>
          </a:bodyPr>
          <a:lstStyle>
            <a:lvl1pPr algn="r">
              <a:defRPr sz="3600" baseline="0">
                <a:solidFill>
                  <a:srgbClr val="009999"/>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22131" y="1412168"/>
            <a:ext cx="4040188"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22131" y="1884565"/>
            <a:ext cx="4040188"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57252" y="1412168"/>
            <a:ext cx="4041775"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57252" y="1884565"/>
            <a:ext cx="4041775"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3/3/2021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3/3/2021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3/3/2021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3/3/2021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3/3/2021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xmlns="" id="{11E867DF-3DCA-4725-94F0-F2B6BD747A82}"/>
              </a:ext>
            </a:extLst>
          </p:cNvPr>
          <p:cNvSpPr txBox="1"/>
          <p:nvPr userDrawn="1"/>
        </p:nvSpPr>
        <p:spPr>
          <a:xfrm>
            <a:off x="-9150" y="5213747"/>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851" y="2021304"/>
            <a:ext cx="5024820" cy="2282564"/>
          </a:xfrm>
        </p:spPr>
        <p:txBody>
          <a:bodyPr>
            <a:normAutofit fontScale="90000"/>
          </a:bodyPr>
          <a:lstStyle/>
          <a:p>
            <a:r>
              <a:rPr lang="en-US" dirty="0" smtClean="0"/>
              <a:t>Attālinātās </a:t>
            </a:r>
            <a:br>
              <a:rPr lang="en-US" dirty="0" smtClean="0"/>
            </a:br>
            <a:r>
              <a:rPr lang="en-US" dirty="0" smtClean="0"/>
              <a:t>Izglītības izstādes BVĢ 2021</a:t>
            </a:r>
            <a:br>
              <a:rPr lang="en-US" dirty="0" smtClean="0"/>
            </a:br>
            <a:r>
              <a:rPr lang="en-US" dirty="0" smtClean="0"/>
              <a:t>izvērtējums</a:t>
            </a:r>
            <a:endParaRPr lang="en-US" dirty="0"/>
          </a:p>
        </p:txBody>
      </p:sp>
      <p:sp>
        <p:nvSpPr>
          <p:cNvPr id="3" name="Subtitle 2"/>
          <p:cNvSpPr>
            <a:spLocks noGrp="1"/>
          </p:cNvSpPr>
          <p:nvPr>
            <p:ph type="subTitle" idx="1"/>
          </p:nvPr>
        </p:nvSpPr>
        <p:spPr>
          <a:xfrm>
            <a:off x="663679" y="4482623"/>
            <a:ext cx="4279581" cy="495013"/>
          </a:xfrm>
        </p:spPr>
        <p:txBody>
          <a:bodyPr>
            <a:normAutofit/>
          </a:bodyPr>
          <a:lstStyle/>
          <a:p>
            <a:r>
              <a:rPr lang="en-US" sz="1600" dirty="0" smtClean="0"/>
              <a:t>2021.</a:t>
            </a:r>
            <a:endParaRPr lang="en-US" sz="1600" dirty="0"/>
          </a:p>
        </p:txBody>
      </p:sp>
      <p:pic>
        <p:nvPicPr>
          <p:cNvPr id="4" name="Picture 3"/>
          <p:cNvPicPr>
            <a:picLocks noChangeAspect="1"/>
          </p:cNvPicPr>
          <p:nvPr/>
        </p:nvPicPr>
        <p:blipFill>
          <a:blip r:embed="rId2"/>
          <a:stretch>
            <a:fillRect/>
          </a:stretch>
        </p:blipFill>
        <p:spPr>
          <a:xfrm>
            <a:off x="7617236" y="596019"/>
            <a:ext cx="631575" cy="1246530"/>
          </a:xfrm>
          <a:prstGeom prst="rect">
            <a:avLst/>
          </a:prstGeom>
        </p:spPr>
      </p:pic>
    </p:spTree>
    <p:extLst>
      <p:ext uri="{BB962C8B-B14F-4D97-AF65-F5344CB8AC3E}">
        <p14:creationId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2"/>
          <a:stretch>
            <a:fillRect/>
          </a:stretch>
        </p:blipFill>
        <p:spPr>
          <a:xfrm>
            <a:off x="2536104" y="550016"/>
            <a:ext cx="6112882" cy="4164438"/>
          </a:xfrm>
          <a:prstGeom prst="rect">
            <a:avLst/>
          </a:prstGeom>
        </p:spPr>
      </p:pic>
    </p:spTree>
    <p:extLst>
      <p:ext uri="{BB962C8B-B14F-4D97-AF65-F5344CB8AC3E}">
        <p14:creationId xmlns:p14="http://schemas.microsoft.com/office/powerpoint/2010/main" val="22680070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67633" y="364447"/>
            <a:ext cx="3841288" cy="763526"/>
          </a:xfrm>
        </p:spPr>
        <p:txBody>
          <a:bodyPr>
            <a:normAutofit fontScale="90000"/>
          </a:bodyPr>
          <a:lstStyle/>
          <a:p>
            <a:r>
              <a:rPr lang="lv-LV" sz="2700" dirty="0">
                <a:solidFill>
                  <a:srgbClr val="0000CC"/>
                </a:solidFill>
                <a:effectLst/>
              </a:rPr>
              <a:t>Kādu noderīgu informāciju, vai vērtīgas atziņas Tu ieguvi?</a:t>
            </a:r>
            <a:r>
              <a:rPr lang="en-US" dirty="0">
                <a:effectLst/>
              </a:rPr>
              <a:t/>
            </a:r>
            <a:br>
              <a:rPr lang="en-US" dirty="0">
                <a:effectLst/>
              </a:rPr>
            </a:br>
            <a:endParaRPr lang="en-US" dirty="0"/>
          </a:p>
        </p:txBody>
      </p:sp>
      <p:sp>
        <p:nvSpPr>
          <p:cNvPr id="3" name="Content Placeholder 2"/>
          <p:cNvSpPr>
            <a:spLocks noGrp="1"/>
          </p:cNvSpPr>
          <p:nvPr>
            <p:ph idx="1"/>
          </p:nvPr>
        </p:nvSpPr>
        <p:spPr>
          <a:xfrm>
            <a:off x="457201" y="1464414"/>
            <a:ext cx="8325464" cy="3444469"/>
          </a:xfrm>
        </p:spPr>
        <p:txBody>
          <a:bodyPr>
            <a:normAutofit fontScale="70000" lnSpcReduction="20000"/>
          </a:bodyPr>
          <a:lstStyle/>
          <a:p>
            <a:pPr lvl="0"/>
            <a:r>
              <a:rPr lang="lv-LV" dirty="0"/>
              <a:t>Mums ir ļoti daudz izvēļu mūsu nākotnei.</a:t>
            </a:r>
            <a:endParaRPr lang="en-US" dirty="0"/>
          </a:p>
          <a:p>
            <a:pPr lvl="0"/>
            <a:r>
              <a:rPr lang="lv-LV" dirty="0"/>
              <a:t>Jaunas skolu iespējas.</a:t>
            </a:r>
            <a:endParaRPr lang="en-US" dirty="0"/>
          </a:p>
          <a:p>
            <a:pPr lvl="0"/>
            <a:r>
              <a:rPr lang="lv-LV" dirty="0"/>
              <a:t>Ieguvu ieskatu studentu dzīvē, ikdienas darbos.</a:t>
            </a:r>
            <a:endParaRPr lang="en-US" dirty="0"/>
          </a:p>
          <a:p>
            <a:pPr lvl="0"/>
            <a:r>
              <a:rPr lang="lv-LV" dirty="0"/>
              <a:t>Uzzināju sīkāku informāciju par skolām kurās es biju ieinteresēts.</a:t>
            </a:r>
            <a:endParaRPr lang="en-US" dirty="0"/>
          </a:p>
          <a:p>
            <a:pPr lvl="0"/>
            <a:r>
              <a:rPr lang="lv-LV" dirty="0"/>
              <a:t>Neko jaunu</a:t>
            </a:r>
            <a:endParaRPr lang="en-US" dirty="0"/>
          </a:p>
          <a:p>
            <a:pPr lvl="0"/>
            <a:r>
              <a:rPr lang="lv-LV" dirty="0"/>
              <a:t>Uzzināju daudz jaunu par citām skolām</a:t>
            </a:r>
            <a:endParaRPr lang="en-US" dirty="0"/>
          </a:p>
          <a:p>
            <a:pPr lvl="0"/>
            <a:r>
              <a:rPr lang="lv-LV" dirty="0"/>
              <a:t>Neko jaunu neuzzināju. Nebija interese.</a:t>
            </a:r>
            <a:endParaRPr lang="en-US" dirty="0"/>
          </a:p>
          <a:p>
            <a:pPr lvl="0"/>
            <a:r>
              <a:rPr lang="lv-LV" dirty="0"/>
              <a:t>Es uzzināju daudz dažādas skolas par kurām nezināju pat.</a:t>
            </a:r>
            <a:endParaRPr lang="en-US" dirty="0"/>
          </a:p>
          <a:p>
            <a:pPr lvl="0"/>
            <a:r>
              <a:rPr lang="lv-LV" dirty="0"/>
              <a:t>Paula Stradiņa universitāte ir ļoti labi iekārtota un tur ir labi lektori.</a:t>
            </a:r>
            <a:endParaRPr lang="en-US" dirty="0"/>
          </a:p>
          <a:p>
            <a:pPr lvl="0"/>
            <a:r>
              <a:rPr lang="lv-LV" dirty="0"/>
              <a:t>Sapratu par ko nevēlos kļūt</a:t>
            </a:r>
            <a:endParaRPr lang="en-US" dirty="0"/>
          </a:p>
          <a:p>
            <a:pPr lvl="0"/>
            <a:r>
              <a:rPr lang="lv-LV" dirty="0"/>
              <a:t>Ir daudz un dažadas skolas, iespējas.</a:t>
            </a:r>
            <a:endParaRPr lang="en-US" dirty="0"/>
          </a:p>
          <a:p>
            <a:endParaRPr lang="en-US" dirty="0"/>
          </a:p>
        </p:txBody>
      </p:sp>
    </p:spTree>
    <p:extLst>
      <p:ext uri="{BB962C8B-B14F-4D97-AF65-F5344CB8AC3E}">
        <p14:creationId xmlns:p14="http://schemas.microsoft.com/office/powerpoint/2010/main" val="34401643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1471290"/>
            <a:ext cx="8325464" cy="3307186"/>
          </a:xfrm>
        </p:spPr>
        <p:txBody>
          <a:bodyPr>
            <a:normAutofit fontScale="62500" lnSpcReduction="20000"/>
          </a:bodyPr>
          <a:lstStyle/>
          <a:p>
            <a:pPr lvl="0"/>
            <a:r>
              <a:rPr lang="lv-LV" dirty="0"/>
              <a:t>Uzinaju nedaudz par studentu dzivi.</a:t>
            </a:r>
            <a:endParaRPr lang="en-US" dirty="0"/>
          </a:p>
          <a:p>
            <a:pPr lvl="0"/>
            <a:r>
              <a:rPr lang="lv-LV" dirty="0"/>
              <a:t>Nezinu konkrēti.</a:t>
            </a:r>
            <a:endParaRPr lang="en-US" dirty="0"/>
          </a:p>
          <a:p>
            <a:pPr lvl="0"/>
            <a:r>
              <a:rPr lang="lv-LV" dirty="0"/>
              <a:t>Lielākoties tikai no mums ir atkarīga mūsu nākotne.</a:t>
            </a:r>
            <a:endParaRPr lang="en-US" dirty="0"/>
          </a:p>
          <a:p>
            <a:pPr lvl="0"/>
            <a:r>
              <a:rPr lang="lv-LV" dirty="0"/>
              <a:t>Ka jāstrādā ar centību.</a:t>
            </a:r>
            <a:endParaRPr lang="en-US" dirty="0"/>
          </a:p>
          <a:p>
            <a:pPr lvl="0"/>
            <a:r>
              <a:rPr lang="lv-LV" dirty="0"/>
              <a:t>Bija ļoti interesanti paklausīties tieši studentu stāstos, dzirdēt viedokli par šīm skolām tieši no viņu redzesloka.</a:t>
            </a:r>
            <a:endParaRPr lang="en-US" dirty="0"/>
          </a:p>
          <a:p>
            <a:pPr lvl="0"/>
            <a:r>
              <a:rPr lang="lv-LV" dirty="0"/>
              <a:t>Uzzināju sīkāku informāciju par </a:t>
            </a:r>
            <a:r>
              <a:rPr lang="lv-LV" dirty="0" smtClean="0"/>
              <a:t>skolām</a:t>
            </a:r>
            <a:r>
              <a:rPr lang="en-US" dirty="0" smtClean="0"/>
              <a:t>,</a:t>
            </a:r>
            <a:r>
              <a:rPr lang="lv-LV" dirty="0" smtClean="0"/>
              <a:t> </a:t>
            </a:r>
            <a:r>
              <a:rPr lang="lv-LV" dirty="0"/>
              <a:t>kurās es biju ieinteresēts.</a:t>
            </a:r>
            <a:endParaRPr lang="en-US" dirty="0"/>
          </a:p>
          <a:p>
            <a:pPr lvl="0"/>
            <a:r>
              <a:rPr lang="lv-LV" dirty="0"/>
              <a:t>Neko jaunu.</a:t>
            </a:r>
            <a:endParaRPr lang="en-US" dirty="0"/>
          </a:p>
          <a:p>
            <a:pPr lvl="0"/>
            <a:r>
              <a:rPr lang="lv-LV" dirty="0"/>
              <a:t>Nezināju ka Latvijā ir tik daudz interesantu, skaistu skolu.</a:t>
            </a:r>
            <a:endParaRPr lang="en-US" dirty="0"/>
          </a:p>
          <a:p>
            <a:pPr lvl="0"/>
            <a:r>
              <a:rPr lang="lv-LV" dirty="0"/>
              <a:t>Bija interesanti paklausīties par skolēniem no BVG, kuri mācās tagad Rīgā vai vēl kaut kur.</a:t>
            </a:r>
            <a:endParaRPr lang="en-US" dirty="0"/>
          </a:p>
          <a:p>
            <a:pPr lvl="0"/>
            <a:r>
              <a:rPr lang="lv-LV" dirty="0"/>
              <a:t>Šinī universitātē ir daudz novirzienu no kuriem izvēlēties. Ļoti </a:t>
            </a:r>
            <a:r>
              <a:rPr lang="lv-LV" dirty="0" smtClean="0"/>
              <a:t>noderēs</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309705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1601919"/>
            <a:ext cx="8325464" cy="3348216"/>
          </a:xfrm>
        </p:spPr>
        <p:txBody>
          <a:bodyPr>
            <a:normAutofit fontScale="62500" lnSpcReduction="20000"/>
          </a:bodyPr>
          <a:lstStyle/>
          <a:p>
            <a:pPr lvl="0"/>
            <a:r>
              <a:rPr lang="lv-LV" dirty="0"/>
              <a:t>Noderīgas atziņas tālāki izglītībai saņēmu no BVĢ </a:t>
            </a:r>
            <a:r>
              <a:rPr lang="lv-LV" dirty="0" smtClean="0"/>
              <a:t>absolventiem</a:t>
            </a:r>
            <a:r>
              <a:rPr lang="en-US" dirty="0" smtClean="0"/>
              <a:t>,</a:t>
            </a:r>
            <a:r>
              <a:rPr lang="lv-LV" dirty="0" smtClean="0"/>
              <a:t> </a:t>
            </a:r>
            <a:r>
              <a:rPr lang="lv-LV" dirty="0"/>
              <a:t>labāku saprašanu par skolām</a:t>
            </a:r>
            <a:endParaRPr lang="en-US" dirty="0"/>
          </a:p>
          <a:p>
            <a:pPr lvl="0"/>
            <a:r>
              <a:rPr lang="lv-LV" dirty="0"/>
              <a:t>Ieguvu info par BPVV, jo gribēju aiziet tur </a:t>
            </a:r>
            <a:r>
              <a:rPr lang="lv-LV" dirty="0" smtClean="0"/>
              <a:t>mācīties</a:t>
            </a:r>
            <a:r>
              <a:rPr lang="lv-LV" dirty="0"/>
              <a:t>.</a:t>
            </a:r>
            <a:endParaRPr lang="en-US" dirty="0"/>
          </a:p>
          <a:p>
            <a:pPr lvl="0"/>
            <a:r>
              <a:rPr lang="lv-LV" dirty="0"/>
              <a:t>Es uzzināju vairāk par savu profesiju. </a:t>
            </a:r>
            <a:endParaRPr lang="en-US" dirty="0"/>
          </a:p>
          <a:p>
            <a:pPr lvl="0"/>
            <a:r>
              <a:rPr lang="lv-LV" dirty="0"/>
              <a:t>Uzzināju daudz informācijas par savu izvēlēto skolu.</a:t>
            </a:r>
            <a:endParaRPr lang="en-US" dirty="0"/>
          </a:p>
          <a:p>
            <a:pPr lvl="0"/>
            <a:r>
              <a:rPr lang="lv-LV" dirty="0"/>
              <a:t>Uzzināju vēl par vienu citu skolu </a:t>
            </a:r>
            <a:r>
              <a:rPr lang="lv-LV" dirty="0" smtClean="0"/>
              <a:t>informācij</a:t>
            </a:r>
            <a:r>
              <a:rPr lang="en-US" dirty="0" smtClean="0"/>
              <a:t>u</a:t>
            </a:r>
            <a:r>
              <a:rPr lang="lv-LV" dirty="0" smtClean="0"/>
              <a:t>.</a:t>
            </a:r>
            <a:endParaRPr lang="en-US" dirty="0"/>
          </a:p>
          <a:p>
            <a:pPr lvl="0"/>
            <a:r>
              <a:rPr lang="lv-LV" dirty="0"/>
              <a:t>Uzzināju, ka reklāma tiešām ir ļoti svarīga. Uzreiz piesaistīja tās augstskolas, kuru prezentācijas likās pacilājošas un veiksmīgas. Šīs lekcijas tiešām bija informatīvas. Priecēja Latvijas Universitāte, kur bija precīzi sniegti apraksti par katru </a:t>
            </a:r>
            <a:r>
              <a:rPr lang="lv-LV" dirty="0" smtClean="0"/>
              <a:t>fakultāti</a:t>
            </a:r>
            <a:r>
              <a:rPr lang="en-US" dirty="0"/>
              <a:t>.</a:t>
            </a:r>
            <a:endParaRPr lang="en-US" dirty="0" smtClean="0"/>
          </a:p>
          <a:p>
            <a:pPr lvl="0"/>
            <a:r>
              <a:rPr lang="lv-LV" dirty="0"/>
              <a:t>LU izstāde ļoti patika, </a:t>
            </a:r>
            <a:r>
              <a:rPr lang="lv-LV" dirty="0" smtClean="0"/>
              <a:t>uzzināj</a:t>
            </a:r>
            <a:r>
              <a:rPr lang="en-US" dirty="0" smtClean="0"/>
              <a:t>u</a:t>
            </a:r>
            <a:r>
              <a:rPr lang="lv-LV" dirty="0" smtClean="0"/>
              <a:t> </a:t>
            </a:r>
            <a:r>
              <a:rPr lang="lv-LV" dirty="0"/>
              <a:t>par programmām, par kurām iepriekš neko </a:t>
            </a:r>
            <a:r>
              <a:rPr lang="lv-LV" dirty="0" smtClean="0"/>
              <a:t>nezināj</a:t>
            </a:r>
            <a:r>
              <a:rPr lang="en-US" dirty="0" smtClean="0"/>
              <a:t>u.</a:t>
            </a:r>
            <a:endParaRPr lang="en-US" dirty="0"/>
          </a:p>
          <a:p>
            <a:pPr lvl="0"/>
            <a:r>
              <a:rPr lang="lv-LV" dirty="0"/>
              <a:t>Ieguvu vairāk informācijas par augstskolu, kurā </a:t>
            </a:r>
            <a:r>
              <a:rPr lang="lv-LV" dirty="0" smtClean="0"/>
              <a:t>domā</a:t>
            </a:r>
            <a:r>
              <a:rPr lang="en-US" dirty="0" err="1" smtClean="0"/>
              <a:t>ju</a:t>
            </a:r>
            <a:r>
              <a:rPr lang="lv-LV" dirty="0" smtClean="0"/>
              <a:t> </a:t>
            </a:r>
            <a:r>
              <a:rPr lang="lv-LV" dirty="0"/>
              <a:t>stāties.</a:t>
            </a:r>
            <a:endParaRPr lang="en-US" dirty="0"/>
          </a:p>
          <a:p>
            <a:pPr marL="0" lvl="0" indent="0">
              <a:buNone/>
            </a:pPr>
            <a:endParaRPr lang="en-US" dirty="0"/>
          </a:p>
          <a:p>
            <a:endParaRPr lang="en-US" dirty="0"/>
          </a:p>
        </p:txBody>
      </p:sp>
    </p:spTree>
    <p:extLst>
      <p:ext uri="{BB962C8B-B14F-4D97-AF65-F5344CB8AC3E}">
        <p14:creationId xmlns:p14="http://schemas.microsoft.com/office/powerpoint/2010/main" val="42050115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1546916"/>
            <a:ext cx="8325464" cy="3465095"/>
          </a:xfrm>
        </p:spPr>
        <p:txBody>
          <a:bodyPr>
            <a:normAutofit fontScale="70000" lnSpcReduction="20000"/>
          </a:bodyPr>
          <a:lstStyle/>
          <a:p>
            <a:pPr lvl="0"/>
            <a:r>
              <a:rPr lang="lv-LV" dirty="0"/>
              <a:t>Ļoti patika mūsu skolas-BVĢ- absolventu  pieredze, viņu dalīšanās pārdomās par studijām (Paula Paidere, Kristiāns Bokta u.c</a:t>
            </a:r>
            <a:r>
              <a:rPr lang="lv-LV" dirty="0" smtClean="0"/>
              <a:t>.)</a:t>
            </a:r>
            <a:r>
              <a:rPr lang="en-US" dirty="0" smtClean="0"/>
              <a:t>.</a:t>
            </a:r>
            <a:endParaRPr lang="en-US" dirty="0"/>
          </a:p>
          <a:p>
            <a:pPr lvl="0"/>
            <a:r>
              <a:rPr lang="lv-LV" dirty="0"/>
              <a:t>Izstāde deva motivāciju mācīties un censties vairāk laika veltīt mācībām, jo augstskolā noderēs viss, kas ir mācīts </a:t>
            </a:r>
            <a:r>
              <a:rPr lang="lv-LV" dirty="0" smtClean="0"/>
              <a:t>vidusskola</a:t>
            </a:r>
            <a:r>
              <a:rPr lang="en-US" dirty="0" smtClean="0"/>
              <a:t>.</a:t>
            </a:r>
            <a:endParaRPr lang="en-US" dirty="0"/>
          </a:p>
          <a:p>
            <a:pPr lvl="0"/>
            <a:r>
              <a:rPr lang="lv-LV" dirty="0"/>
              <a:t>Ar klausīšanos tikai nepietiks, būs pašam daudz jāmācās.</a:t>
            </a:r>
            <a:endParaRPr lang="en-US" dirty="0"/>
          </a:p>
          <a:p>
            <a:pPr lvl="0"/>
            <a:r>
              <a:rPr lang="lv-LV" dirty="0"/>
              <a:t>Es ieguvu informāciju par fakultātēm, kopmītnēm, ārpusstudiju </a:t>
            </a:r>
            <a:r>
              <a:rPr lang="lv-LV" dirty="0" smtClean="0"/>
              <a:t>p</a:t>
            </a:r>
            <a:r>
              <a:rPr lang="en-US" dirty="0" smtClean="0"/>
              <a:t>u</a:t>
            </a:r>
            <a:r>
              <a:rPr lang="lv-LV" dirty="0" smtClean="0"/>
              <a:t>lciņiem </a:t>
            </a:r>
            <a:r>
              <a:rPr lang="lv-LV" dirty="0"/>
              <a:t>un iestādēm, kā arī bija interesanti paklausīties studentu atziņas.</a:t>
            </a:r>
            <a:endParaRPr lang="en-US" dirty="0"/>
          </a:p>
          <a:p>
            <a:pPr lvl="0"/>
            <a:r>
              <a:rPr lang="lv-LV" dirty="0" smtClean="0"/>
              <a:t>To</a:t>
            </a:r>
            <a:r>
              <a:rPr lang="en-US" dirty="0" smtClean="0"/>
              <a:t>,</a:t>
            </a:r>
            <a:r>
              <a:rPr lang="lv-LV" dirty="0" smtClean="0"/>
              <a:t> </a:t>
            </a:r>
            <a:r>
              <a:rPr lang="lv-LV" dirty="0"/>
              <a:t>cik svarīgi ir izvēlēties  sev interesējošo izglītības </a:t>
            </a:r>
            <a:r>
              <a:rPr lang="lv-LV" dirty="0" smtClean="0"/>
              <a:t>iestādi</a:t>
            </a:r>
            <a:r>
              <a:rPr lang="en-US" dirty="0" smtClean="0"/>
              <a:t>,</a:t>
            </a:r>
            <a:r>
              <a:rPr lang="lv-LV" dirty="0" smtClean="0"/>
              <a:t> </a:t>
            </a:r>
            <a:r>
              <a:rPr lang="lv-LV" dirty="0"/>
              <a:t>un, ka nevajag padoties pie pirmajām grūtībām.</a:t>
            </a:r>
            <a:endParaRPr lang="en-US" dirty="0"/>
          </a:p>
          <a:p>
            <a:pPr lvl="0"/>
            <a:r>
              <a:rPr lang="lv-LV" dirty="0"/>
              <a:t>Patika, ka bija pārstāvētas tik daudzas izglītības iestādes.</a:t>
            </a:r>
            <a:endParaRPr lang="en-US" dirty="0"/>
          </a:p>
          <a:p>
            <a:pPr lvl="0"/>
            <a:r>
              <a:rPr lang="lv-LV" dirty="0"/>
              <a:t>Ar interesi klausījos teiktajā.</a:t>
            </a:r>
            <a:endParaRPr lang="en-US" dirty="0"/>
          </a:p>
          <a:p>
            <a:pPr marL="0" indent="0">
              <a:buNone/>
            </a:pPr>
            <a:endParaRPr lang="en-US" dirty="0"/>
          </a:p>
        </p:txBody>
      </p:sp>
    </p:spTree>
    <p:extLst>
      <p:ext uri="{BB962C8B-B14F-4D97-AF65-F5344CB8AC3E}">
        <p14:creationId xmlns:p14="http://schemas.microsoft.com/office/powerpoint/2010/main" val="19244808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1526292"/>
            <a:ext cx="8325464" cy="3410092"/>
          </a:xfrm>
        </p:spPr>
        <p:txBody>
          <a:bodyPr>
            <a:normAutofit fontScale="70000" lnSpcReduction="20000"/>
          </a:bodyPr>
          <a:lstStyle/>
          <a:p>
            <a:pPr lvl="0"/>
            <a:r>
              <a:rPr lang="lv-LV" dirty="0"/>
              <a:t>Viss bija ļoti interesanti, patika. </a:t>
            </a:r>
            <a:endParaRPr lang="en-US" dirty="0"/>
          </a:p>
          <a:p>
            <a:pPr lvl="0"/>
            <a:r>
              <a:rPr lang="lv-LV" dirty="0"/>
              <a:t>Bija lietderīgi klausīties, ko piedāvā minētās augstskolas, jo būs jāizvēlas, kur studēt.</a:t>
            </a:r>
            <a:endParaRPr lang="en-US" dirty="0"/>
          </a:p>
          <a:p>
            <a:pPr lvl="0"/>
            <a:r>
              <a:rPr lang="lv-LV" dirty="0"/>
              <a:t>Novērtēju vērtīgās atziņas, ko guvu klausoties to studentu teiktajā, kuri šobrīd studē.</a:t>
            </a:r>
            <a:endParaRPr lang="en-US" dirty="0"/>
          </a:p>
          <a:p>
            <a:pPr lvl="0"/>
            <a:r>
              <a:rPr lang="lv-LV" dirty="0"/>
              <a:t>Uzzināju ļoti daudz noderīgas informācijas.</a:t>
            </a:r>
            <a:endParaRPr lang="en-US" dirty="0"/>
          </a:p>
          <a:p>
            <a:pPr lvl="0"/>
            <a:r>
              <a:rPr lang="lv-LV" dirty="0"/>
              <a:t>Paldies par informāciju! Bija iespēja dzirdēt un vērtēt.</a:t>
            </a:r>
            <a:endParaRPr lang="en-US" dirty="0"/>
          </a:p>
          <a:p>
            <a:pPr lvl="0"/>
            <a:r>
              <a:rPr lang="lv-LV" dirty="0"/>
              <a:t>Guvu labāku priekšstatu par vairākām augstskolām un studiju programmām.</a:t>
            </a:r>
            <a:endParaRPr lang="en-US" dirty="0"/>
          </a:p>
          <a:p>
            <a:pPr lvl="0"/>
            <a:r>
              <a:rPr lang="lv-LV" dirty="0"/>
              <a:t>Bija </a:t>
            </a:r>
            <a:r>
              <a:rPr lang="lv-LV" dirty="0" smtClean="0"/>
              <a:t>interesant</a:t>
            </a:r>
            <a:r>
              <a:rPr lang="en-US" dirty="0" smtClean="0"/>
              <a:t>i</a:t>
            </a:r>
            <a:r>
              <a:rPr lang="lv-LV" dirty="0" smtClean="0"/>
              <a:t>, </a:t>
            </a:r>
            <a:r>
              <a:rPr lang="lv-LV" dirty="0"/>
              <a:t>ka bijušie skolas absolventi dalījās ar savu pieredzi</a:t>
            </a:r>
            <a:endParaRPr lang="en-US" dirty="0"/>
          </a:p>
          <a:p>
            <a:pPr lvl="0"/>
            <a:r>
              <a:rPr lang="lv-LV" dirty="0"/>
              <a:t>Par veiksmes </a:t>
            </a:r>
            <a:r>
              <a:rPr lang="lv-LV" dirty="0" smtClean="0"/>
              <a:t>kodiem</a:t>
            </a:r>
            <a:r>
              <a:rPr lang="en-US" dirty="0" smtClean="0"/>
              <a:t>.</a:t>
            </a:r>
            <a:endParaRPr lang="en-US" dirty="0"/>
          </a:p>
          <a:p>
            <a:endParaRPr lang="en-US" dirty="0"/>
          </a:p>
        </p:txBody>
      </p:sp>
    </p:spTree>
    <p:extLst>
      <p:ext uri="{BB962C8B-B14F-4D97-AF65-F5344CB8AC3E}">
        <p14:creationId xmlns:p14="http://schemas.microsoft.com/office/powerpoint/2010/main" val="35653226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1546917"/>
            <a:ext cx="8325464" cy="3375717"/>
          </a:xfrm>
        </p:spPr>
        <p:txBody>
          <a:bodyPr>
            <a:normAutofit fontScale="70000" lnSpcReduction="20000"/>
          </a:bodyPr>
          <a:lstStyle/>
          <a:p>
            <a:pPr lvl="0"/>
            <a:r>
              <a:rPr lang="lv-LV" dirty="0"/>
              <a:t>Ieguvu daudz svarīgas informācijas par sev interesējošo profesiju, piemēram, kādam sekmēm vajag būt lai tiktu NBS.</a:t>
            </a:r>
            <a:endParaRPr lang="en-US" dirty="0"/>
          </a:p>
          <a:p>
            <a:pPr lvl="0"/>
            <a:r>
              <a:rPr lang="lv-LV" dirty="0"/>
              <a:t>Es sapratu, ka jāsāk domāt, kur studēt pēc vidusskolas.</a:t>
            </a:r>
            <a:endParaRPr lang="en-US" dirty="0"/>
          </a:p>
          <a:p>
            <a:pPr lvl="0"/>
            <a:r>
              <a:rPr lang="lv-LV" dirty="0"/>
              <a:t>Uzzināju par sev interesējošām augstskolām.</a:t>
            </a:r>
            <a:endParaRPr lang="en-US" dirty="0"/>
          </a:p>
          <a:p>
            <a:pPr lvl="0"/>
            <a:r>
              <a:rPr lang="lv-LV" dirty="0"/>
              <a:t>Vajag mācīties un sevi pilnveidot visu laiku, kā arī iet uz saviem </a:t>
            </a:r>
            <a:r>
              <a:rPr lang="lv-LV" dirty="0" smtClean="0"/>
              <a:t>mērķiem</a:t>
            </a:r>
            <a:r>
              <a:rPr lang="en-US" dirty="0" smtClean="0"/>
              <a:t>.</a:t>
            </a:r>
            <a:endParaRPr lang="en-US" dirty="0"/>
          </a:p>
          <a:p>
            <a:pPr lvl="0"/>
            <a:r>
              <a:rPr lang="lv-LV" dirty="0"/>
              <a:t>Cenas par mācībām un kopmītnēm.</a:t>
            </a:r>
            <a:endParaRPr lang="en-US" dirty="0"/>
          </a:p>
          <a:p>
            <a:pPr lvl="0"/>
            <a:r>
              <a:rPr lang="lv-LV" dirty="0"/>
              <a:t>Es visu to jau zināju.</a:t>
            </a:r>
            <a:endParaRPr lang="en-US" dirty="0"/>
          </a:p>
          <a:p>
            <a:pPr lvl="0"/>
            <a:r>
              <a:rPr lang="lv-LV" dirty="0"/>
              <a:t>Uzzināju, ko tiešām es nevēlos mācīties, ļoti lietderīgi bija paklausīties ko stāsta un uzzināt cenas, budžeta vietas.</a:t>
            </a:r>
            <a:endParaRPr lang="en-US" dirty="0"/>
          </a:p>
          <a:p>
            <a:pPr lvl="0"/>
            <a:r>
              <a:rPr lang="lv-LV" dirty="0"/>
              <a:t>Uzzināju stundentu viedokli, atziņas par dažādām mācību iestādēm.</a:t>
            </a:r>
            <a:endParaRPr lang="en-US" dirty="0"/>
          </a:p>
          <a:p>
            <a:pPr marL="0" indent="0">
              <a:buNone/>
            </a:pPr>
            <a:endParaRPr lang="en-US" dirty="0"/>
          </a:p>
        </p:txBody>
      </p:sp>
    </p:spTree>
    <p:extLst>
      <p:ext uri="{BB962C8B-B14F-4D97-AF65-F5344CB8AC3E}">
        <p14:creationId xmlns:p14="http://schemas.microsoft.com/office/powerpoint/2010/main" val="23711075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1485040"/>
            <a:ext cx="8325464" cy="3478846"/>
          </a:xfrm>
        </p:spPr>
        <p:txBody>
          <a:bodyPr>
            <a:normAutofit fontScale="70000" lnSpcReduction="20000"/>
          </a:bodyPr>
          <a:lstStyle/>
          <a:p>
            <a:pPr lvl="0"/>
            <a:r>
              <a:rPr lang="lv-LV" dirty="0"/>
              <a:t>Guvu interesi par citām skolām.</a:t>
            </a:r>
            <a:endParaRPr lang="en-US" dirty="0"/>
          </a:p>
          <a:p>
            <a:pPr lvl="0"/>
            <a:r>
              <a:rPr lang="lv-LV" dirty="0"/>
              <a:t>Visu, ko vēlējos uzzināt, uzzināju.</a:t>
            </a:r>
            <a:endParaRPr lang="en-US" dirty="0"/>
          </a:p>
          <a:p>
            <a:pPr lvl="0"/>
            <a:r>
              <a:rPr lang="lv-LV" dirty="0"/>
              <a:t>Es ieguvu informāciju par tādām skolām, par kurām es pat nezināju un, </a:t>
            </a:r>
            <a:r>
              <a:rPr lang="en-US" dirty="0" smtClean="0"/>
              <a:t>tas </a:t>
            </a:r>
            <a:r>
              <a:rPr lang="lv-LV" dirty="0" smtClean="0"/>
              <a:t>izklausījās </a:t>
            </a:r>
            <a:r>
              <a:rPr lang="lv-LV" dirty="0"/>
              <a:t>ļoti interesanti. </a:t>
            </a:r>
            <a:endParaRPr lang="en-US" dirty="0"/>
          </a:p>
          <a:p>
            <a:pPr lvl="0"/>
            <a:r>
              <a:rPr lang="lv-LV" dirty="0"/>
              <a:t>Uzzināju arī par dažādu sev interesējošu studiju programmu ilgumu un faktus par tām.</a:t>
            </a:r>
            <a:endParaRPr lang="en-US" dirty="0"/>
          </a:p>
          <a:p>
            <a:pPr lvl="0"/>
            <a:r>
              <a:rPr lang="lv-LV" dirty="0"/>
              <a:t>Es uzzināju vairāk par skolu daudzveidību.</a:t>
            </a:r>
            <a:endParaRPr lang="en-US" dirty="0"/>
          </a:p>
          <a:p>
            <a:pPr lvl="0"/>
            <a:r>
              <a:rPr lang="en-US" dirty="0" smtClean="0"/>
              <a:t>I</a:t>
            </a:r>
            <a:r>
              <a:rPr lang="lv-LV" dirty="0" smtClean="0"/>
              <a:t>r </a:t>
            </a:r>
            <a:r>
              <a:rPr lang="lv-LV" dirty="0"/>
              <a:t>jāizmanto visas iespējas, kuras tiek dotas jau ģimnāzijas laikā, lai būtu pēc iespējas vairāk sagatavots augstskolai.</a:t>
            </a:r>
            <a:endParaRPr lang="en-US" dirty="0"/>
          </a:p>
          <a:p>
            <a:pPr lvl="0"/>
            <a:r>
              <a:rPr lang="lv-LV" dirty="0"/>
              <a:t>Izskatīju labākos variantus, kur studēt nākotnē.</a:t>
            </a:r>
            <a:endParaRPr lang="en-US" dirty="0"/>
          </a:p>
          <a:p>
            <a:pPr lvl="0"/>
            <a:r>
              <a:rPr lang="lv-LV" dirty="0"/>
              <a:t>Ieguvu informāciju par iestājeksāmeniem, daudz noderīgas informācijas par pašām skolām un arī novērtēju padomus no pašiem studentiem.</a:t>
            </a:r>
            <a:endParaRPr lang="en-US" dirty="0"/>
          </a:p>
          <a:p>
            <a:endParaRPr lang="en-US" dirty="0"/>
          </a:p>
        </p:txBody>
      </p:sp>
    </p:spTree>
    <p:extLst>
      <p:ext uri="{BB962C8B-B14F-4D97-AF65-F5344CB8AC3E}">
        <p14:creationId xmlns:p14="http://schemas.microsoft.com/office/powerpoint/2010/main" val="241898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1450664"/>
            <a:ext cx="8325464" cy="3540721"/>
          </a:xfrm>
        </p:spPr>
        <p:txBody>
          <a:bodyPr>
            <a:normAutofit fontScale="70000" lnSpcReduction="20000"/>
          </a:bodyPr>
          <a:lstStyle/>
          <a:p>
            <a:pPr lvl="0"/>
            <a:r>
              <a:rPr lang="lv-LV" dirty="0"/>
              <a:t>Es vairāk uzzināju, par skolu būtību.</a:t>
            </a:r>
            <a:endParaRPr lang="en-US" dirty="0"/>
          </a:p>
          <a:p>
            <a:pPr lvl="0"/>
            <a:r>
              <a:rPr lang="lv-LV" dirty="0"/>
              <a:t>Ir vērts ātrāk sākt domāt par nākotnes profesiju un izglītības iestādi, kur vēlētos studēt, nevis 12. klases beigās.</a:t>
            </a:r>
            <a:endParaRPr lang="en-US" dirty="0"/>
          </a:p>
          <a:p>
            <a:pPr lvl="0"/>
            <a:r>
              <a:rPr lang="lv-LV" dirty="0"/>
              <a:t>Katra skola ir ar kaut ko īpaša.</a:t>
            </a:r>
            <a:endParaRPr lang="en-US" dirty="0"/>
          </a:p>
          <a:p>
            <a:pPr lvl="0"/>
            <a:r>
              <a:rPr lang="lv-LV" dirty="0"/>
              <a:t>Nevajag gaidīt, bet ir jārīkojas, lai sasniegtu savus sapņus.</a:t>
            </a:r>
            <a:endParaRPr lang="en-US" dirty="0"/>
          </a:p>
          <a:p>
            <a:pPr lvl="0"/>
            <a:r>
              <a:rPr lang="lv-LV" dirty="0"/>
              <a:t>Visa pamatā ir centība.</a:t>
            </a:r>
            <a:endParaRPr lang="en-US" dirty="0"/>
          </a:p>
          <a:p>
            <a:pPr lvl="0"/>
            <a:r>
              <a:rPr lang="lv-LV" dirty="0"/>
              <a:t>Ieguvu informāciju par bruņotajiem spēkiem.</a:t>
            </a:r>
            <a:endParaRPr lang="en-US" dirty="0"/>
          </a:p>
          <a:p>
            <a:pPr lvl="0"/>
            <a:r>
              <a:rPr lang="lv-LV" dirty="0"/>
              <a:t>Priekšstats par mācību iestāžu daudzveidību.</a:t>
            </a:r>
            <a:endParaRPr lang="en-US" dirty="0"/>
          </a:p>
          <a:p>
            <a:pPr lvl="0"/>
            <a:r>
              <a:rPr lang="lv-LV" dirty="0"/>
              <a:t>Es ieguvu padomus par to, kā labāk izvēlēties nākamo mācību iestādi. Bija ieskats, kā </a:t>
            </a:r>
            <a:r>
              <a:rPr lang="en-US" dirty="0" smtClean="0"/>
              <a:t>notiek </a:t>
            </a:r>
            <a:r>
              <a:rPr lang="lv-LV" dirty="0" smtClean="0"/>
              <a:t> augstskolās </a:t>
            </a:r>
            <a:r>
              <a:rPr lang="lv-LV" dirty="0"/>
              <a:t>mācības.</a:t>
            </a:r>
            <a:endParaRPr lang="en-US" dirty="0"/>
          </a:p>
          <a:p>
            <a:pPr lvl="0"/>
            <a:r>
              <a:rPr lang="lv-LV" dirty="0"/>
              <a:t>Uzzināju par vairāku skolu mācību piedāvājumiem.</a:t>
            </a:r>
            <a:endParaRPr lang="en-US" dirty="0"/>
          </a:p>
          <a:p>
            <a:pPr marL="0" indent="0">
              <a:buNone/>
            </a:pPr>
            <a:endParaRPr lang="en-US" dirty="0"/>
          </a:p>
        </p:txBody>
      </p:sp>
    </p:spTree>
    <p:extLst>
      <p:ext uri="{BB962C8B-B14F-4D97-AF65-F5344CB8AC3E}">
        <p14:creationId xmlns:p14="http://schemas.microsoft.com/office/powerpoint/2010/main" val="15786849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1416288"/>
            <a:ext cx="8325464" cy="3362187"/>
          </a:xfrm>
        </p:spPr>
        <p:txBody>
          <a:bodyPr>
            <a:normAutofit fontScale="85000" lnSpcReduction="20000"/>
          </a:bodyPr>
          <a:lstStyle/>
          <a:p>
            <a:pPr lvl="0"/>
            <a:r>
              <a:rPr lang="lv-LV" dirty="0"/>
              <a:t>Es izvērtēju savas iespējas, lai tiktu kādā no </a:t>
            </a:r>
            <a:r>
              <a:rPr lang="en-US" dirty="0" smtClean="0"/>
              <a:t>plānotajām </a:t>
            </a:r>
            <a:r>
              <a:rPr lang="lv-LV" dirty="0" smtClean="0"/>
              <a:t>izglītības </a:t>
            </a:r>
            <a:r>
              <a:rPr lang="lv-LV" dirty="0"/>
              <a:t>iestādēm.</a:t>
            </a:r>
            <a:endParaRPr lang="en-US" dirty="0"/>
          </a:p>
          <a:p>
            <a:pPr lvl="0"/>
            <a:r>
              <a:rPr lang="lv-LV" dirty="0"/>
              <a:t>Galvenais ir nebaidīties, ka </a:t>
            </a:r>
            <a:r>
              <a:rPr lang="lv-LV" dirty="0" smtClean="0"/>
              <a:t>mācības</a:t>
            </a:r>
            <a:r>
              <a:rPr lang="en-US" dirty="0" smtClean="0"/>
              <a:t> </a:t>
            </a:r>
            <a:r>
              <a:rPr lang="lv-LV" dirty="0" smtClean="0"/>
              <a:t>būs </a:t>
            </a:r>
            <a:r>
              <a:rPr lang="lv-LV" dirty="0"/>
              <a:t>pārāk </a:t>
            </a:r>
            <a:r>
              <a:rPr lang="lv-LV" dirty="0" smtClean="0"/>
              <a:t>grūtas</a:t>
            </a:r>
            <a:r>
              <a:rPr lang="en-US" dirty="0" smtClean="0"/>
              <a:t>.</a:t>
            </a:r>
            <a:r>
              <a:rPr lang="lv-LV" dirty="0" smtClean="0"/>
              <a:t> </a:t>
            </a:r>
            <a:r>
              <a:rPr lang="en-US" dirty="0" smtClean="0"/>
              <a:t>N</a:t>
            </a:r>
            <a:r>
              <a:rPr lang="lv-LV" dirty="0" smtClean="0"/>
              <a:t>enobīties</a:t>
            </a:r>
            <a:r>
              <a:rPr lang="lv-LV" dirty="0"/>
              <a:t>, pieteikties un darīt. Jo, pat ja mācības būs grūtas, tas būs tā vērts.</a:t>
            </a:r>
            <a:endParaRPr lang="en-US" dirty="0"/>
          </a:p>
          <a:p>
            <a:pPr lvl="0"/>
            <a:r>
              <a:rPr lang="lv-LV" dirty="0"/>
              <a:t>Jāplāno savs laiks, jāmācās daudz, lai sasniegtu savus mērķus.</a:t>
            </a:r>
            <a:endParaRPr lang="en-US" dirty="0"/>
          </a:p>
          <a:p>
            <a:pPr lvl="0"/>
            <a:r>
              <a:rPr lang="lv-LV" dirty="0"/>
              <a:t>Uzzināju par skolas izglītības programmām, mācību maksām.</a:t>
            </a:r>
            <a:endParaRPr lang="en-US" dirty="0"/>
          </a:p>
          <a:p>
            <a:pPr lvl="0"/>
            <a:r>
              <a:rPr lang="lv-LV" dirty="0"/>
              <a:t>Nākotnes profesija jācenšas izvēlēties jau tagad, lai pastiprināti pievērstu uzmanību tiem priekšmetiem, kas būs tajā nepieciešami.</a:t>
            </a:r>
            <a:endParaRPr lang="en-US" dirty="0"/>
          </a:p>
          <a:p>
            <a:endParaRPr lang="en-US" dirty="0"/>
          </a:p>
        </p:txBody>
      </p:sp>
    </p:spTree>
    <p:extLst>
      <p:ext uri="{BB962C8B-B14F-4D97-AF65-F5344CB8AC3E}">
        <p14:creationId xmlns:p14="http://schemas.microsoft.com/office/powerpoint/2010/main" val="19406820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126" y="61877"/>
            <a:ext cx="8734539" cy="5032637"/>
          </a:xfrm>
        </p:spPr>
        <p:txBody>
          <a:bodyPr>
            <a:normAutofit fontScale="70000" lnSpcReduction="20000"/>
          </a:bodyPr>
          <a:lstStyle/>
          <a:p>
            <a:endParaRPr lang="en-US" dirty="0" smtClean="0"/>
          </a:p>
          <a:p>
            <a:pPr marL="0" indent="0">
              <a:buNone/>
            </a:pPr>
            <a:r>
              <a:rPr lang="en-US" dirty="0" smtClean="0"/>
              <a:t>                                                                                                                                                                                                                       </a:t>
            </a:r>
            <a:r>
              <a:rPr lang="en-US" sz="4200" b="1" dirty="0" smtClean="0">
                <a:solidFill>
                  <a:srgbClr val="0000CC"/>
                </a:solidFill>
              </a:rPr>
              <a:t>               </a:t>
            </a:r>
          </a:p>
          <a:p>
            <a:pPr marL="0" indent="0">
              <a:buNone/>
            </a:pPr>
            <a:r>
              <a:rPr lang="en-US" sz="4200" b="1" dirty="0">
                <a:solidFill>
                  <a:srgbClr val="0000CC"/>
                </a:solidFill>
              </a:rPr>
              <a:t> </a:t>
            </a:r>
            <a:r>
              <a:rPr lang="en-US" sz="4200" b="1" dirty="0" smtClean="0">
                <a:solidFill>
                  <a:srgbClr val="0000CC"/>
                </a:solidFill>
              </a:rPr>
              <a:t>                                                      ĪSUMĀ PAR PASĀKUMU</a:t>
            </a:r>
            <a:endParaRPr lang="en-US" sz="4200" b="1" dirty="0">
              <a:solidFill>
                <a:srgbClr val="0000CC"/>
              </a:solidFill>
            </a:endParaRPr>
          </a:p>
          <a:p>
            <a:pPr marL="0" indent="0">
              <a:buNone/>
            </a:pPr>
            <a:endParaRPr lang="en-US" dirty="0"/>
          </a:p>
          <a:p>
            <a:pPr marL="0" indent="0">
              <a:buNone/>
            </a:pPr>
            <a:endParaRPr lang="en-US" dirty="0"/>
          </a:p>
          <a:p>
            <a:pPr algn="just"/>
            <a:r>
              <a:rPr lang="en-US" sz="3000" dirty="0" smtClean="0"/>
              <a:t>Izstāde BVĢ 2021. notika ZOOM platformā 22.02.2021. plkst.: 9:00-15:00</a:t>
            </a:r>
          </a:p>
          <a:p>
            <a:pPr marL="0" indent="0" algn="just">
              <a:buNone/>
            </a:pPr>
            <a:endParaRPr lang="en-US" sz="3000" dirty="0" smtClean="0"/>
          </a:p>
          <a:p>
            <a:pPr algn="just"/>
            <a:r>
              <a:rPr lang="en-US" sz="3000" u="sng" dirty="0" smtClean="0"/>
              <a:t>Piedalījās deviņas augstākās un sešas profesionālās izglītības iestādes:</a:t>
            </a:r>
            <a:r>
              <a:rPr lang="lv-LV" sz="3000" u="sng" dirty="0" smtClean="0"/>
              <a:t> </a:t>
            </a:r>
            <a:r>
              <a:rPr lang="lv-LV" sz="3000" dirty="0"/>
              <a:t>Latvijas Lauksaimniecības universitāte, Biznesa, mākslas un tehnoloģiju augstskola RISEBA, Rīgas Stradiņa universitāte, Rēzeknes Tehnoloģiju akadēmija, Biznesa augstskola Turība, Ekonomikas un kultūras augstskola, Latvijas Universitāte, Vidzemes Augstskola, Latvijas Nacionālā aizsardzības akadēmijā, Balvu Valsts ģimnāzija, Malnavas koledža, Rēzeknes tehnikums, Balvu Profesionālā un vispārizglītojošā vidusskola, Valsts robežsardzes koledža, P.Stradiņa Medicīnas koledža. </a:t>
            </a:r>
            <a:endParaRPr lang="en-US" sz="3000" dirty="0" smtClean="0"/>
          </a:p>
          <a:p>
            <a:pPr algn="just"/>
            <a:endParaRPr lang="en-US" sz="3000" dirty="0" smtClean="0"/>
          </a:p>
          <a:p>
            <a:pPr algn="just"/>
            <a:endParaRPr lang="en-US" sz="3000" dirty="0"/>
          </a:p>
          <a:p>
            <a:pPr algn="just"/>
            <a:endParaRPr lang="en-US" sz="3000" dirty="0"/>
          </a:p>
          <a:p>
            <a:endParaRPr lang="en-US" dirty="0"/>
          </a:p>
        </p:txBody>
      </p:sp>
    </p:spTree>
    <p:extLst>
      <p:ext uri="{BB962C8B-B14F-4D97-AF65-F5344CB8AC3E}">
        <p14:creationId xmlns:p14="http://schemas.microsoft.com/office/powerpoint/2010/main" val="41033094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lvl="0"/>
            <a:r>
              <a:rPr lang="lv-LV" dirty="0"/>
              <a:t>Pateicoties izstādei, es ieguvu iespēju izvērtēt savas opcijas.</a:t>
            </a:r>
            <a:endParaRPr lang="en-US" dirty="0"/>
          </a:p>
          <a:p>
            <a:pPr lvl="0"/>
            <a:r>
              <a:rPr lang="lv-LV" dirty="0"/>
              <a:t>Uzzināju daudz informācijas par sevis izvēlēto izglītības iestādi.</a:t>
            </a:r>
            <a:endParaRPr lang="en-US" dirty="0"/>
          </a:p>
          <a:p>
            <a:pPr lvl="0"/>
            <a:r>
              <a:rPr lang="lv-LV" dirty="0"/>
              <a:t>Mācīties augstskolā nav viegli, bet darot to, kas tev patīk, var tikst galā ar visām grūtībām. Caur nevaru ir jāiet.</a:t>
            </a:r>
            <a:endParaRPr lang="en-US" dirty="0"/>
          </a:p>
          <a:p>
            <a:r>
              <a:rPr lang="lv-LV" dirty="0" smtClean="0"/>
              <a:t>Ieguvu </a:t>
            </a:r>
            <a:r>
              <a:rPr lang="lv-LV" dirty="0"/>
              <a:t>daudz informācijas, ko nevar atrast interneta resursos.</a:t>
            </a:r>
            <a:endParaRPr lang="en-US" dirty="0"/>
          </a:p>
          <a:p>
            <a:pPr lvl="0"/>
            <a:r>
              <a:rPr lang="lv-LV" dirty="0"/>
              <a:t>Kopumā daudz vairāk un sīkāk uzzināju par interesējošām mācību iestādēm.</a:t>
            </a:r>
            <a:endParaRPr lang="en-US" dirty="0"/>
          </a:p>
          <a:p>
            <a:pPr lvl="0"/>
            <a:r>
              <a:rPr lang="lv-LV" dirty="0"/>
              <a:t>Visa informācija bija noderīga.</a:t>
            </a:r>
            <a:endParaRPr lang="en-US" dirty="0"/>
          </a:p>
          <a:p>
            <a:r>
              <a:rPr lang="lv-LV" dirty="0"/>
              <a:t>Vairāk iedeva jaunu domu un iedvesmu nākotnes plāniem</a:t>
            </a:r>
            <a:r>
              <a:rPr lang="lv-LV" dirty="0" smtClean="0"/>
              <a:t>.</a:t>
            </a:r>
            <a:endParaRPr lang="en-US" dirty="0" smtClean="0"/>
          </a:p>
          <a:p>
            <a:r>
              <a:rPr lang="en-US" dirty="0" smtClean="0"/>
              <a:t>Ieguvām informāciju par</a:t>
            </a:r>
            <a:r>
              <a:rPr lang="lv-LV" dirty="0" smtClean="0"/>
              <a:t> programm</a:t>
            </a:r>
            <a:r>
              <a:rPr lang="en-US" dirty="0" smtClean="0"/>
              <a:t>ām</a:t>
            </a:r>
            <a:r>
              <a:rPr lang="lv-LV" dirty="0" smtClean="0"/>
              <a:t> </a:t>
            </a:r>
            <a:r>
              <a:rPr lang="lv-LV" dirty="0"/>
              <a:t>izglītības iestādēs, </a:t>
            </a:r>
            <a:r>
              <a:rPr lang="lv-LV" dirty="0" smtClean="0"/>
              <a:t>darb</a:t>
            </a:r>
            <a:r>
              <a:rPr lang="en-US" dirty="0" smtClean="0"/>
              <a:t>u</a:t>
            </a:r>
            <a:r>
              <a:rPr lang="lv-LV" dirty="0" smtClean="0"/>
              <a:t> </a:t>
            </a:r>
            <a:r>
              <a:rPr lang="lv-LV" dirty="0"/>
              <a:t>attālināto mācību laikā, sadzīves </a:t>
            </a:r>
            <a:r>
              <a:rPr lang="lv-LV" dirty="0" smtClean="0"/>
              <a:t>apstākļi</a:t>
            </a:r>
            <a:r>
              <a:rPr lang="en-US" dirty="0" smtClean="0"/>
              <a:t>em</a:t>
            </a:r>
            <a:r>
              <a:rPr lang="lv-LV" dirty="0" smtClean="0"/>
              <a:t>, </a:t>
            </a:r>
            <a:r>
              <a:rPr lang="lv-LV" dirty="0"/>
              <a:t>mācību </a:t>
            </a:r>
            <a:r>
              <a:rPr lang="lv-LV" dirty="0" smtClean="0"/>
              <a:t>maks</a:t>
            </a:r>
            <a:r>
              <a:rPr lang="en-US" dirty="0" smtClean="0"/>
              <a:t>ām</a:t>
            </a:r>
            <a:r>
              <a:rPr lang="lv-LV" dirty="0" smtClean="0"/>
              <a:t>, </a:t>
            </a:r>
            <a:r>
              <a:rPr lang="lv-LV" dirty="0"/>
              <a:t>karjerizaugsmes </a:t>
            </a:r>
            <a:r>
              <a:rPr lang="lv-LV" dirty="0" smtClean="0"/>
              <a:t>iespēj</a:t>
            </a:r>
            <a:r>
              <a:rPr lang="en-US" dirty="0" smtClean="0"/>
              <a:t>ām</a:t>
            </a:r>
            <a:r>
              <a:rPr lang="lv-LV" dirty="0" smtClean="0"/>
              <a:t>, </a:t>
            </a:r>
            <a:r>
              <a:rPr lang="lv-LV" dirty="0"/>
              <a:t>darba  </a:t>
            </a:r>
            <a:r>
              <a:rPr lang="lv-LV" dirty="0" smtClean="0"/>
              <a:t>iespēj</a:t>
            </a:r>
            <a:r>
              <a:rPr lang="en-US" dirty="0" smtClean="0"/>
              <a:t>ām</a:t>
            </a:r>
            <a:r>
              <a:rPr lang="lv-LV" dirty="0" smtClean="0"/>
              <a:t> </a:t>
            </a:r>
            <a:r>
              <a:rPr lang="lv-LV" dirty="0"/>
              <a:t>Latvijā, ārzemēs, </a:t>
            </a:r>
            <a:r>
              <a:rPr lang="en-US" dirty="0" smtClean="0"/>
              <a:t>iespējamo </a:t>
            </a:r>
            <a:r>
              <a:rPr lang="lv-LV" dirty="0" smtClean="0"/>
              <a:t>atalgojum</a:t>
            </a:r>
            <a:r>
              <a:rPr lang="en-US" dirty="0" smtClean="0"/>
              <a:t>u.</a:t>
            </a:r>
            <a:endParaRPr lang="en-US" dirty="0"/>
          </a:p>
          <a:p>
            <a:endParaRPr lang="en-US" dirty="0"/>
          </a:p>
        </p:txBody>
      </p:sp>
    </p:spTree>
    <p:extLst>
      <p:ext uri="{BB962C8B-B14F-4D97-AF65-F5344CB8AC3E}">
        <p14:creationId xmlns:p14="http://schemas.microsoft.com/office/powerpoint/2010/main" val="10903821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7475" y="103129"/>
            <a:ext cx="6178189" cy="453761"/>
          </a:xfrm>
        </p:spPr>
        <p:txBody>
          <a:bodyPr>
            <a:normAutofit fontScale="90000"/>
          </a:bodyPr>
          <a:lstStyle/>
          <a:p>
            <a:r>
              <a:rPr lang="lv-LV" sz="2800" dirty="0">
                <a:solidFill>
                  <a:srgbClr val="0000CC"/>
                </a:solidFill>
                <a:effectLst/>
              </a:rPr>
              <a:t>Tavi ieteikumi pasākuma organizētājiem?</a:t>
            </a:r>
            <a:endParaRPr lang="en-US" sz="2800" dirty="0">
              <a:solidFill>
                <a:srgbClr val="0000CC"/>
              </a:solidFill>
            </a:endParaRPr>
          </a:p>
        </p:txBody>
      </p:sp>
      <p:sp>
        <p:nvSpPr>
          <p:cNvPr id="3" name="Content Placeholder 2"/>
          <p:cNvSpPr>
            <a:spLocks noGrp="1"/>
          </p:cNvSpPr>
          <p:nvPr>
            <p:ph idx="1"/>
          </p:nvPr>
        </p:nvSpPr>
        <p:spPr>
          <a:xfrm>
            <a:off x="2477728" y="715020"/>
            <a:ext cx="6201697" cy="4193864"/>
          </a:xfrm>
        </p:spPr>
        <p:txBody>
          <a:bodyPr>
            <a:normAutofit fontScale="70000" lnSpcReduction="20000"/>
          </a:bodyPr>
          <a:lstStyle/>
          <a:p>
            <a:pPr lvl="0"/>
            <a:r>
              <a:rPr lang="lv-LV" dirty="0"/>
              <a:t>Paldies! Organizēt arī nākošgad!</a:t>
            </a:r>
            <a:endParaRPr lang="en-US" dirty="0"/>
          </a:p>
          <a:p>
            <a:pPr lvl="0"/>
            <a:r>
              <a:rPr lang="lv-LV" dirty="0"/>
              <a:t>Varētu vēl vairāk  par medicīnas koledžām pastāstīt. </a:t>
            </a:r>
            <a:endParaRPr lang="en-US" dirty="0"/>
          </a:p>
          <a:p>
            <a:pPr lvl="0"/>
            <a:r>
              <a:rPr lang="lv-LV" dirty="0"/>
              <a:t>Turpināt BVĢ absolventu pieredzes stāstus.</a:t>
            </a:r>
            <a:endParaRPr lang="en-US" dirty="0"/>
          </a:p>
          <a:p>
            <a:pPr lvl="0"/>
            <a:r>
              <a:rPr lang="lv-LV" dirty="0"/>
              <a:t>Neko, jo viss bija ļoti labi! </a:t>
            </a:r>
            <a:endParaRPr lang="en-US" dirty="0"/>
          </a:p>
          <a:p>
            <a:pPr lvl="0"/>
            <a:r>
              <a:rPr lang="en-US" dirty="0"/>
              <a:t>Š</a:t>
            </a:r>
            <a:r>
              <a:rPr lang="lv-LV" dirty="0" smtClean="0"/>
              <a:t>kita</a:t>
            </a:r>
            <a:r>
              <a:rPr lang="lv-LV" dirty="0"/>
              <a:t>, ka viss tomēr mazliet par </a:t>
            </a:r>
            <a:r>
              <a:rPr lang="lv-LV" dirty="0" smtClean="0"/>
              <a:t>garu</a:t>
            </a:r>
            <a:r>
              <a:rPr lang="en-US" dirty="0" smtClean="0"/>
              <a:t>.</a:t>
            </a:r>
            <a:endParaRPr lang="en-US" dirty="0"/>
          </a:p>
          <a:p>
            <a:pPr lvl="0"/>
            <a:r>
              <a:rPr lang="en-US" dirty="0"/>
              <a:t>L</a:t>
            </a:r>
            <a:r>
              <a:rPr lang="lv-LV" dirty="0" smtClean="0"/>
              <a:t>abāk </a:t>
            </a:r>
            <a:r>
              <a:rPr lang="lv-LV" dirty="0"/>
              <a:t>patika tieši augstskolu video vairāk par </a:t>
            </a:r>
            <a:r>
              <a:rPr lang="lv-LV" dirty="0" smtClean="0"/>
              <a:t>stāstījumu</a:t>
            </a:r>
            <a:r>
              <a:rPr lang="en-US" dirty="0" smtClean="0"/>
              <a:t>.</a:t>
            </a:r>
            <a:endParaRPr lang="en-US" dirty="0"/>
          </a:p>
          <a:p>
            <a:pPr lvl="0"/>
            <a:r>
              <a:rPr lang="en-US" dirty="0"/>
              <a:t>J</a:t>
            </a:r>
            <a:r>
              <a:rPr lang="lv-LV" dirty="0" smtClean="0"/>
              <a:t>au </a:t>
            </a:r>
            <a:r>
              <a:rPr lang="lv-LV" dirty="0"/>
              <a:t>kuro gadu neko </a:t>
            </a:r>
            <a:r>
              <a:rPr lang="lv-LV" dirty="0" smtClean="0"/>
              <a:t>neuzzin</a:t>
            </a:r>
            <a:r>
              <a:rPr lang="en-US" dirty="0" smtClean="0"/>
              <a:t>u</a:t>
            </a:r>
            <a:r>
              <a:rPr lang="lv-LV" dirty="0" smtClean="0"/>
              <a:t> </a:t>
            </a:r>
            <a:r>
              <a:rPr lang="lv-LV" dirty="0"/>
              <a:t>par Latvijas Mākslas akadēmiju.</a:t>
            </a:r>
            <a:endParaRPr lang="en-US" dirty="0"/>
          </a:p>
          <a:p>
            <a:pPr lvl="0"/>
            <a:r>
              <a:rPr lang="lv-LV" dirty="0"/>
              <a:t>Viss bija ļoti labi noorganizēts, tāpēc nekādu ieteikumu nav.</a:t>
            </a:r>
            <a:endParaRPr lang="en-US" dirty="0"/>
          </a:p>
          <a:p>
            <a:pPr lvl="0"/>
            <a:r>
              <a:rPr lang="lv-LV" dirty="0"/>
              <a:t>Paldies par lielisko piedāvājumu!</a:t>
            </a:r>
            <a:endParaRPr lang="en-US" dirty="0"/>
          </a:p>
          <a:p>
            <a:pPr lvl="0"/>
            <a:r>
              <a:rPr lang="lv-LV" dirty="0"/>
              <a:t>Pasākums bija ļoti labi organizēts.</a:t>
            </a:r>
            <a:endParaRPr lang="en-US" dirty="0"/>
          </a:p>
          <a:p>
            <a:pPr lvl="0"/>
            <a:r>
              <a:rPr lang="lv-LV" dirty="0"/>
              <a:t>Paldies lieliskajai pasākuma vadītājai Anastasijai!</a:t>
            </a:r>
            <a:endParaRPr lang="en-US" dirty="0"/>
          </a:p>
          <a:p>
            <a:endParaRPr lang="en-US" dirty="0"/>
          </a:p>
        </p:txBody>
      </p:sp>
    </p:spTree>
    <p:extLst>
      <p:ext uri="{BB962C8B-B14F-4D97-AF65-F5344CB8AC3E}">
        <p14:creationId xmlns:p14="http://schemas.microsoft.com/office/powerpoint/2010/main" val="15940354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77728" y="281883"/>
            <a:ext cx="6201697" cy="4458233"/>
          </a:xfrm>
        </p:spPr>
        <p:txBody>
          <a:bodyPr>
            <a:normAutofit fontScale="70000" lnSpcReduction="20000"/>
          </a:bodyPr>
          <a:lstStyle/>
          <a:p>
            <a:pPr lvl="0"/>
            <a:r>
              <a:rPr lang="lv-LV" dirty="0"/>
              <a:t>Varbūt atvēlēt vienādu prezentācijas laiku katrai augstkolai.</a:t>
            </a:r>
            <a:endParaRPr lang="en-US" dirty="0"/>
          </a:p>
          <a:p>
            <a:pPr lvl="0"/>
            <a:r>
              <a:rPr lang="lv-LV" dirty="0"/>
              <a:t>Iekļaut vairāk </a:t>
            </a:r>
            <a:r>
              <a:rPr lang="lv-LV" dirty="0" smtClean="0"/>
              <a:t>informācijas</a:t>
            </a:r>
            <a:r>
              <a:rPr lang="en-US" dirty="0" smtClean="0"/>
              <a:t> </a:t>
            </a:r>
            <a:r>
              <a:rPr lang="lv-LV" dirty="0" smtClean="0"/>
              <a:t>priekš </a:t>
            </a:r>
            <a:r>
              <a:rPr lang="lv-LV" dirty="0"/>
              <a:t>9.klases, </a:t>
            </a:r>
            <a:r>
              <a:rPr lang="lv-LV" dirty="0"/>
              <a:t>tehnikumu piedāvājumus.  Radīt vienu augstskolu, tad vienu </a:t>
            </a:r>
            <a:r>
              <a:rPr lang="lv-LV" dirty="0" smtClean="0"/>
              <a:t>tehnikumu</a:t>
            </a:r>
            <a:r>
              <a:rPr lang="en-US" dirty="0" smtClean="0"/>
              <a:t>.</a:t>
            </a:r>
            <a:r>
              <a:rPr lang="lv-LV" dirty="0" smtClean="0"/>
              <a:t> </a:t>
            </a:r>
            <a:r>
              <a:rPr lang="en-US" dirty="0" smtClean="0"/>
              <a:t>Varbūt </a:t>
            </a:r>
            <a:r>
              <a:rPr lang="lv-LV" dirty="0" smtClean="0"/>
              <a:t>9.klasēm </a:t>
            </a:r>
            <a:r>
              <a:rPr lang="lv-LV" dirty="0"/>
              <a:t>veidot savu atsevišķu dienu…</a:t>
            </a:r>
            <a:endParaRPr lang="en-US" dirty="0"/>
          </a:p>
          <a:p>
            <a:pPr lvl="0"/>
            <a:r>
              <a:rPr lang="lv-LV" dirty="0"/>
              <a:t>Viss bija ļoti labi noorganizēts.</a:t>
            </a:r>
            <a:endParaRPr lang="en-US" dirty="0"/>
          </a:p>
          <a:p>
            <a:pPr lvl="0"/>
            <a:r>
              <a:rPr lang="lv-LV" dirty="0"/>
              <a:t>Daži stāstīja diezgan </a:t>
            </a:r>
            <a:r>
              <a:rPr lang="lv-LV" dirty="0" smtClean="0"/>
              <a:t>neinteresanti</a:t>
            </a:r>
            <a:r>
              <a:rPr lang="en-US" dirty="0" smtClean="0"/>
              <a:t>.</a:t>
            </a:r>
            <a:r>
              <a:rPr lang="lv-LV" dirty="0" smtClean="0"/>
              <a:t> </a:t>
            </a:r>
            <a:r>
              <a:rPr lang="en-US" dirty="0"/>
              <a:t>G</a:t>
            </a:r>
            <a:r>
              <a:rPr lang="lv-LV" dirty="0" smtClean="0"/>
              <a:t>ribētos</a:t>
            </a:r>
            <a:r>
              <a:rPr lang="lv-LV" dirty="0"/>
              <a:t>, lai stāstītājs būtu tomēr ieinteresēts tēmā par ko stāsta.</a:t>
            </a:r>
            <a:endParaRPr lang="en-US" dirty="0"/>
          </a:p>
          <a:p>
            <a:pPr lvl="0"/>
            <a:r>
              <a:rPr lang="lv-LV" dirty="0"/>
              <a:t>Mazliet vairāk paužu, jo bija ļoti grūti noturēt fokusu uz ekrānu.</a:t>
            </a:r>
            <a:endParaRPr lang="en-US" dirty="0"/>
          </a:p>
          <a:p>
            <a:pPr lvl="0"/>
            <a:r>
              <a:rPr lang="lv-LV" dirty="0"/>
              <a:t>Kopumā bija ļoti labi, interesanti un oriģināli. Paldies!</a:t>
            </a:r>
            <a:endParaRPr lang="en-US" dirty="0"/>
          </a:p>
          <a:p>
            <a:pPr lvl="0"/>
            <a:r>
              <a:rPr lang="lv-LV" dirty="0"/>
              <a:t>Manuprāt, bija labi un interesanti.</a:t>
            </a:r>
            <a:endParaRPr lang="en-US" dirty="0"/>
          </a:p>
          <a:p>
            <a:pPr lvl="0"/>
            <a:r>
              <a:rPr lang="lv-LV" dirty="0"/>
              <a:t>Viss bija lieliski noorganizēts😊</a:t>
            </a:r>
            <a:endParaRPr lang="en-US" dirty="0"/>
          </a:p>
          <a:p>
            <a:endParaRPr lang="en-US" dirty="0"/>
          </a:p>
        </p:txBody>
      </p:sp>
    </p:spTree>
    <p:extLst>
      <p:ext uri="{BB962C8B-B14F-4D97-AF65-F5344CB8AC3E}">
        <p14:creationId xmlns:p14="http://schemas.microsoft.com/office/powerpoint/2010/main" val="6060273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77728" y="226881"/>
            <a:ext cx="6201697" cy="4627002"/>
          </a:xfrm>
        </p:spPr>
        <p:txBody>
          <a:bodyPr>
            <a:normAutofit fontScale="85000" lnSpcReduction="20000"/>
          </a:bodyPr>
          <a:lstStyle/>
          <a:p>
            <a:pPr lvl="0"/>
            <a:r>
              <a:rPr lang="lv-LV" dirty="0"/>
              <a:t>Ļoti patika, ka studenti varēja padalīties ar pieredzi savā </a:t>
            </a:r>
            <a:r>
              <a:rPr lang="en-US" dirty="0" smtClean="0"/>
              <a:t>augstskolā.</a:t>
            </a:r>
            <a:r>
              <a:rPr lang="lv-LV" dirty="0" smtClean="0"/>
              <a:t> </a:t>
            </a:r>
            <a:endParaRPr lang="en-US" dirty="0"/>
          </a:p>
          <a:p>
            <a:pPr lvl="0"/>
            <a:r>
              <a:rPr lang="lv-LV" dirty="0"/>
              <a:t>Veiksmīgi turpināt uz priekšu!</a:t>
            </a:r>
            <a:endParaRPr lang="en-US" dirty="0"/>
          </a:p>
          <a:p>
            <a:pPr lvl="0"/>
            <a:r>
              <a:rPr lang="lv-LV" dirty="0"/>
              <a:t>Bija ļoti labi organizēts pasākums, ņemtas vērā skolēnu vēlmes par mācību </a:t>
            </a:r>
            <a:r>
              <a:rPr lang="lv-LV" dirty="0" smtClean="0"/>
              <a:t>iestādēm</a:t>
            </a:r>
            <a:r>
              <a:rPr lang="en-US" dirty="0" smtClean="0"/>
              <a:t>.</a:t>
            </a:r>
            <a:r>
              <a:rPr lang="lv-LV" dirty="0" smtClean="0"/>
              <a:t> </a:t>
            </a:r>
            <a:r>
              <a:rPr lang="en-US" dirty="0"/>
              <a:t>V</a:t>
            </a:r>
            <a:r>
              <a:rPr lang="lv-LV" dirty="0" smtClean="0"/>
              <a:t>isinteresantāk </a:t>
            </a:r>
            <a:r>
              <a:rPr lang="lv-LV" dirty="0"/>
              <a:t>bija redzēt un dzirdēt bijušo absolventu pieredzi, dzīves gājumu un sasniegumus.</a:t>
            </a:r>
            <a:endParaRPr lang="en-US" dirty="0"/>
          </a:p>
          <a:p>
            <a:pPr lvl="0"/>
            <a:r>
              <a:rPr lang="lv-LV" dirty="0"/>
              <a:t>Gribētu vēl tādus pasākumus! </a:t>
            </a:r>
            <a:endParaRPr lang="en-US" dirty="0"/>
          </a:p>
          <a:p>
            <a:pPr lvl="0"/>
            <a:r>
              <a:rPr lang="lv-LV" dirty="0"/>
              <a:t>Varbūt varēja pēc katras skolas uztaisīt nelielu pauzīti, lai, ja nepieciešams, var aiziet, un, atnākot nekas nebūs palaists garām.</a:t>
            </a:r>
            <a:endParaRPr lang="en-US" dirty="0"/>
          </a:p>
          <a:p>
            <a:pPr lvl="0"/>
            <a:r>
              <a:rPr lang="lv-LV" dirty="0"/>
              <a:t>Nākošreiz piedāvāt citas skolas.</a:t>
            </a:r>
            <a:endParaRPr lang="en-US" dirty="0"/>
          </a:p>
          <a:p>
            <a:endParaRPr lang="en-US" dirty="0"/>
          </a:p>
        </p:txBody>
      </p:sp>
    </p:spTree>
    <p:extLst>
      <p:ext uri="{BB962C8B-B14F-4D97-AF65-F5344CB8AC3E}">
        <p14:creationId xmlns:p14="http://schemas.microsoft.com/office/powerpoint/2010/main" val="18628475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77728" y="350635"/>
            <a:ext cx="6201697" cy="4159488"/>
          </a:xfrm>
        </p:spPr>
        <p:txBody>
          <a:bodyPr>
            <a:normAutofit fontScale="85000" lnSpcReduction="20000"/>
          </a:bodyPr>
          <a:lstStyle/>
          <a:p>
            <a:pPr lvl="0"/>
            <a:r>
              <a:rPr lang="lv-LV" dirty="0"/>
              <a:t>Viss patika. Paldies!</a:t>
            </a:r>
            <a:endParaRPr lang="en-US" dirty="0"/>
          </a:p>
          <a:p>
            <a:pPr lvl="0"/>
            <a:r>
              <a:rPr lang="lv-LV" dirty="0"/>
              <a:t>Viss bija kolosāli un, informācijas tik daudz un dažāda.</a:t>
            </a:r>
            <a:endParaRPr lang="en-US" dirty="0"/>
          </a:p>
          <a:p>
            <a:pPr lvl="0"/>
            <a:r>
              <a:rPr lang="lv-LV" dirty="0"/>
              <a:t>Uzdot vairāk jautājumu, jo daudzi jautājumi, ko </a:t>
            </a:r>
            <a:r>
              <a:rPr lang="lv-LV" dirty="0" smtClean="0"/>
              <a:t>rakst</a:t>
            </a:r>
            <a:r>
              <a:rPr lang="en-US" dirty="0" smtClean="0"/>
              <a:t>ī</a:t>
            </a:r>
            <a:r>
              <a:rPr lang="lv-LV" dirty="0" smtClean="0"/>
              <a:t>ja </a:t>
            </a:r>
            <a:r>
              <a:rPr lang="lv-LV" dirty="0"/>
              <a:t>čata zonā nebija uzdoti.</a:t>
            </a:r>
            <a:endParaRPr lang="en-US" dirty="0"/>
          </a:p>
          <a:p>
            <a:pPr lvl="0"/>
            <a:r>
              <a:rPr lang="lv-LV" dirty="0"/>
              <a:t>Paldies par labi organizēto pasākumu!</a:t>
            </a:r>
            <a:endParaRPr lang="en-US" dirty="0"/>
          </a:p>
          <a:p>
            <a:r>
              <a:rPr lang="lv-LV" dirty="0"/>
              <a:t>Pat labāk šādi, nekā, kad skolā pašā bija </a:t>
            </a:r>
            <a:r>
              <a:rPr lang="lv-LV" dirty="0" smtClean="0"/>
              <a:t>izstāde</a:t>
            </a:r>
            <a:r>
              <a:rPr lang="en-US" dirty="0" smtClean="0"/>
              <a:t>.</a:t>
            </a:r>
          </a:p>
          <a:p>
            <a:r>
              <a:rPr lang="lv-LV" dirty="0"/>
              <a:t>Šis pasākums tiek augstāk vērtēts nekā iepriekšējos gados piedāvātie klātienes pasākumi, jo informācija kompaktāka un pilnīgāka, arī komunikācija </a:t>
            </a:r>
            <a:r>
              <a:rPr lang="lv-LV" dirty="0" smtClean="0"/>
              <a:t>apmierināja</a:t>
            </a:r>
            <a:r>
              <a:rPr lang="en-US" dirty="0" smtClean="0"/>
              <a:t>.</a:t>
            </a:r>
            <a:endParaRPr lang="en-US" dirty="0"/>
          </a:p>
          <a:p>
            <a:endParaRPr lang="en-US" dirty="0"/>
          </a:p>
        </p:txBody>
      </p:sp>
    </p:spTree>
    <p:extLst>
      <p:ext uri="{BB962C8B-B14F-4D97-AF65-F5344CB8AC3E}">
        <p14:creationId xmlns:p14="http://schemas.microsoft.com/office/powerpoint/2010/main" val="20484008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30129" y="75628"/>
            <a:ext cx="3895929" cy="1018536"/>
          </a:xfrm>
        </p:spPr>
        <p:txBody>
          <a:bodyPr>
            <a:noAutofit/>
          </a:bodyPr>
          <a:lstStyle/>
          <a:p>
            <a:r>
              <a:rPr lang="en-US" sz="2400" dirty="0" smtClean="0">
                <a:solidFill>
                  <a:srgbClr val="0000CC"/>
                </a:solidFill>
              </a:rPr>
              <a:t>ATZIŅAS, IETEIKUMI</a:t>
            </a:r>
            <a:br>
              <a:rPr lang="en-US" sz="2400" dirty="0" smtClean="0">
                <a:solidFill>
                  <a:srgbClr val="0000CC"/>
                </a:solidFill>
              </a:rPr>
            </a:br>
            <a:r>
              <a:rPr lang="en-US" sz="2400" dirty="0" smtClean="0">
                <a:solidFill>
                  <a:srgbClr val="0000CC"/>
                </a:solidFill>
              </a:rPr>
              <a:t> no pasākuma organizētājiem</a:t>
            </a:r>
            <a:endParaRPr lang="en-US" sz="2400" dirty="0">
              <a:solidFill>
                <a:srgbClr val="0000CC"/>
              </a:solidFill>
            </a:endParaRPr>
          </a:p>
        </p:txBody>
      </p:sp>
      <p:sp>
        <p:nvSpPr>
          <p:cNvPr id="5" name="Text Placeholder 4"/>
          <p:cNvSpPr>
            <a:spLocks noGrp="1"/>
          </p:cNvSpPr>
          <p:nvPr>
            <p:ph type="body" idx="1"/>
          </p:nvPr>
        </p:nvSpPr>
        <p:spPr/>
        <p:txBody>
          <a:bodyPr>
            <a:normAutofit fontScale="92500"/>
          </a:bodyPr>
          <a:lstStyle/>
          <a:p>
            <a:r>
              <a:rPr lang="en-US" dirty="0" smtClean="0"/>
              <a:t>Pedagoga-karjeras konsultanta</a:t>
            </a:r>
            <a:endParaRPr lang="en-US" dirty="0"/>
          </a:p>
        </p:txBody>
      </p:sp>
      <p:sp>
        <p:nvSpPr>
          <p:cNvPr id="6" name="Content Placeholder 5"/>
          <p:cNvSpPr>
            <a:spLocks noGrp="1"/>
          </p:cNvSpPr>
          <p:nvPr>
            <p:ph sz="half" idx="2"/>
          </p:nvPr>
        </p:nvSpPr>
        <p:spPr>
          <a:xfrm>
            <a:off x="522131" y="1884565"/>
            <a:ext cx="3967367" cy="2797438"/>
          </a:xfrm>
        </p:spPr>
        <p:txBody>
          <a:bodyPr>
            <a:normAutofit fontScale="77500" lnSpcReduction="20000"/>
          </a:bodyPr>
          <a:lstStyle/>
          <a:p>
            <a:pPr algn="just"/>
            <a:r>
              <a:rPr lang="en-US" dirty="0" smtClean="0"/>
              <a:t>Veiksmīga pasākuma </a:t>
            </a:r>
            <a:r>
              <a:rPr lang="lv-LV" dirty="0" smtClean="0"/>
              <a:t>organizēšana-labas komandas </a:t>
            </a:r>
            <a:r>
              <a:rPr lang="en-US" dirty="0" smtClean="0"/>
              <a:t>darbs, kur katrs veic savu uzdevumu. Paldies!</a:t>
            </a:r>
          </a:p>
          <a:p>
            <a:pPr algn="just"/>
            <a:r>
              <a:rPr lang="lv-LV" dirty="0" smtClean="0"/>
              <a:t>Gaidīju lielāku dalībnieku aktivitāti no dažām izglītības iestādēm ( ne visas aktīvi iesaistījās, kuram bija nosūtīta informācija).</a:t>
            </a:r>
          </a:p>
          <a:p>
            <a:pPr algn="just"/>
            <a:r>
              <a:rPr lang="lv-LV" dirty="0" smtClean="0"/>
              <a:t>Izglītības izstāde attālinātā formātā jārīko vairākas dienas, jāatdala profesionālās izglītības iestādes no augstskolām.</a:t>
            </a:r>
          </a:p>
          <a:p>
            <a:endParaRPr lang="en-US" dirty="0" smtClean="0"/>
          </a:p>
          <a:p>
            <a:endParaRPr lang="en-US" dirty="0" smtClean="0"/>
          </a:p>
          <a:p>
            <a:endParaRPr lang="en-US" dirty="0" smtClean="0"/>
          </a:p>
          <a:p>
            <a:endParaRPr lang="en-US" dirty="0" smtClean="0"/>
          </a:p>
          <a:p>
            <a:endParaRPr lang="en-US" dirty="0"/>
          </a:p>
        </p:txBody>
      </p:sp>
      <p:sp>
        <p:nvSpPr>
          <p:cNvPr id="7" name="Text Placeholder 6"/>
          <p:cNvSpPr>
            <a:spLocks noGrp="1"/>
          </p:cNvSpPr>
          <p:nvPr>
            <p:ph type="body" sz="quarter" idx="3"/>
          </p:nvPr>
        </p:nvSpPr>
        <p:spPr/>
        <p:txBody>
          <a:bodyPr/>
          <a:lstStyle/>
          <a:p>
            <a:r>
              <a:rPr lang="en-US" dirty="0" smtClean="0"/>
              <a:t>BVĢ administrācijas</a:t>
            </a:r>
            <a:endParaRPr lang="en-US" dirty="0"/>
          </a:p>
        </p:txBody>
      </p:sp>
      <p:sp>
        <p:nvSpPr>
          <p:cNvPr id="8" name="Content Placeholder 7"/>
          <p:cNvSpPr>
            <a:spLocks noGrp="1"/>
          </p:cNvSpPr>
          <p:nvPr>
            <p:ph sz="quarter" idx="4"/>
          </p:nvPr>
        </p:nvSpPr>
        <p:spPr>
          <a:xfrm>
            <a:off x="4557252" y="1884565"/>
            <a:ext cx="4222363" cy="2969318"/>
          </a:xfrm>
        </p:spPr>
        <p:txBody>
          <a:bodyPr>
            <a:normAutofit fontScale="62500" lnSpcReduction="20000"/>
          </a:bodyPr>
          <a:lstStyle/>
          <a:p>
            <a:pPr algn="l"/>
            <a:r>
              <a:rPr lang="lv-LV" sz="2900" dirty="0" smtClean="0"/>
              <a:t>Veiksmīgs izglītības izstādes formāts un </a:t>
            </a:r>
            <a:r>
              <a:rPr lang="lv-LV" sz="2900" dirty="0" smtClean="0"/>
              <a:t>saturs</a:t>
            </a:r>
            <a:r>
              <a:rPr lang="en-US" sz="2900" dirty="0" smtClean="0"/>
              <a:t>.</a:t>
            </a:r>
            <a:endParaRPr lang="lv-LV" sz="2900" dirty="0" smtClean="0"/>
          </a:p>
          <a:p>
            <a:pPr algn="l"/>
            <a:r>
              <a:rPr lang="lv-LV" sz="2900" dirty="0" smtClean="0"/>
              <a:t>Ļoti labs BVĢ skolēnu apmeklējums  </a:t>
            </a:r>
            <a:r>
              <a:rPr lang="lv-LV" sz="2900" dirty="0" smtClean="0"/>
              <a:t>izstādē</a:t>
            </a:r>
            <a:r>
              <a:rPr lang="en-US" sz="2900" dirty="0" smtClean="0"/>
              <a:t>.</a:t>
            </a:r>
            <a:endParaRPr lang="lv-LV" sz="2900" dirty="0" smtClean="0"/>
          </a:p>
          <a:p>
            <a:pPr algn="l"/>
            <a:r>
              <a:rPr lang="lv-LV" sz="2900" dirty="0" smtClean="0"/>
              <a:t>Turpmāk</a:t>
            </a:r>
            <a:r>
              <a:rPr lang="en-US" sz="2900" dirty="0" smtClean="0"/>
              <a:t>,</a:t>
            </a:r>
            <a:r>
              <a:rPr lang="lv-LV" sz="2900" dirty="0" smtClean="0"/>
              <a:t> </a:t>
            </a:r>
            <a:r>
              <a:rPr lang="lv-LV" sz="2900" dirty="0" smtClean="0"/>
              <a:t>uzsvaru likt vairāk uz </a:t>
            </a:r>
            <a:r>
              <a:rPr lang="lv-LV" sz="2900" dirty="0" smtClean="0"/>
              <a:t>augstskolām</a:t>
            </a:r>
            <a:r>
              <a:rPr lang="en-US" sz="2900" dirty="0" smtClean="0"/>
              <a:t>.</a:t>
            </a:r>
            <a:endParaRPr lang="lv-LV" sz="2900" dirty="0" smtClean="0"/>
          </a:p>
          <a:p>
            <a:pPr algn="l"/>
            <a:r>
              <a:rPr lang="lv-LV" sz="2900" dirty="0" smtClean="0"/>
              <a:t>Augstskolām iedalīt </a:t>
            </a:r>
            <a:r>
              <a:rPr lang="lv-LV" sz="2900" dirty="0" smtClean="0"/>
              <a:t>līdzīgu</a:t>
            </a:r>
            <a:r>
              <a:rPr lang="en-US" sz="2900" dirty="0" smtClean="0"/>
              <a:t>s</a:t>
            </a:r>
            <a:r>
              <a:rPr lang="lv-LV" sz="2900" dirty="0" smtClean="0"/>
              <a:t> </a:t>
            </a:r>
            <a:r>
              <a:rPr lang="lv-LV" sz="2900" dirty="0" smtClean="0"/>
              <a:t>uzstāšanās laikus, tas palīdzētu samazināt pasākuma ilgumu.</a:t>
            </a:r>
          </a:p>
          <a:p>
            <a:pPr algn="l"/>
            <a:r>
              <a:rPr lang="lv-LV" sz="2900" dirty="0" smtClean="0"/>
              <a:t>Turpināt sadarboties ar BVĢ absolventiem, kas dalās par studiju pieredzi konkrētā augstskolā.</a:t>
            </a:r>
          </a:p>
          <a:p>
            <a:pPr marL="0" indent="0" algn="l">
              <a:buNone/>
            </a:pPr>
            <a:endParaRPr lang="lv-LV" dirty="0" smtClean="0"/>
          </a:p>
          <a:p>
            <a:pPr marL="0" indent="0" algn="l">
              <a:buNone/>
            </a:pPr>
            <a:endParaRPr lang="lv-LV" dirty="0" smtClean="0"/>
          </a:p>
          <a:p>
            <a:pPr marL="0" indent="0">
              <a:buNone/>
            </a:pPr>
            <a:endParaRPr lang="lv-LV" dirty="0" smtClean="0"/>
          </a:p>
          <a:p>
            <a:pPr marL="0" indent="0">
              <a:buNone/>
            </a:pPr>
            <a:endParaRPr lang="en-US" dirty="0"/>
          </a:p>
        </p:txBody>
      </p:sp>
    </p:spTree>
    <p:extLst>
      <p:ext uri="{BB962C8B-B14F-4D97-AF65-F5344CB8AC3E}">
        <p14:creationId xmlns:p14="http://schemas.microsoft.com/office/powerpoint/2010/main" val="41707837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588169" y="3871917"/>
            <a:ext cx="5560302" cy="929924"/>
          </a:xfrm>
          <a:prstGeom prst="rect">
            <a:avLst/>
          </a:prstGeom>
        </p:spPr>
      </p:pic>
      <p:sp>
        <p:nvSpPr>
          <p:cNvPr id="4" name="Rectangle 3"/>
          <p:cNvSpPr/>
          <p:nvPr/>
        </p:nvSpPr>
        <p:spPr>
          <a:xfrm>
            <a:off x="199380" y="2990706"/>
            <a:ext cx="8483982" cy="400110"/>
          </a:xfrm>
          <a:prstGeom prst="rect">
            <a:avLst/>
          </a:prstGeom>
        </p:spPr>
        <p:txBody>
          <a:bodyPr wrap="square">
            <a:spAutoFit/>
          </a:bodyPr>
          <a:lstStyle/>
          <a:p>
            <a:pPr algn="just"/>
            <a:r>
              <a:rPr lang="lv-LV" sz="1000" dirty="0"/>
              <a:t>Aktivitāte tika īstenota programmas “Izaugsme un nodarbinātība” 8.3.5. specifiskā atbalsta mērķa "Uzlabot pieeju karjeras atbalstam izglītojamajiem vispārējās un profesionālās izglītības </a:t>
            </a:r>
            <a:r>
              <a:rPr lang="lv-LV" sz="1000" dirty="0" smtClean="0"/>
              <a:t>iestādēs“</a:t>
            </a:r>
            <a:r>
              <a:rPr lang="en-US" sz="1000" dirty="0" smtClean="0"/>
              <a:t> </a:t>
            </a:r>
            <a:r>
              <a:rPr lang="lv-LV" sz="1000" dirty="0" smtClean="0"/>
              <a:t>projekta </a:t>
            </a:r>
            <a:r>
              <a:rPr lang="lv-LV" sz="1000" dirty="0"/>
              <a:t>Nr. 8.3.5.0/16/I/001 “Karjeras atbalsts vispārējās un profesionālās izglītības iestādēs” ietvaros.</a:t>
            </a:r>
          </a:p>
        </p:txBody>
      </p:sp>
      <p:sp>
        <p:nvSpPr>
          <p:cNvPr id="5" name="Rectangle 4"/>
          <p:cNvSpPr/>
          <p:nvPr/>
        </p:nvSpPr>
        <p:spPr>
          <a:xfrm>
            <a:off x="144380" y="1694587"/>
            <a:ext cx="8435856" cy="1138773"/>
          </a:xfrm>
          <a:prstGeom prst="rect">
            <a:avLst/>
          </a:prstGeom>
        </p:spPr>
        <p:txBody>
          <a:bodyPr wrap="square">
            <a:spAutoFit/>
          </a:bodyPr>
          <a:lstStyle/>
          <a:p>
            <a:pPr algn="just"/>
            <a:endParaRPr lang="en-US" sz="1600" dirty="0" smtClean="0"/>
          </a:p>
          <a:p>
            <a:pPr algn="just"/>
            <a:r>
              <a:rPr lang="en-US" sz="1600" dirty="0" smtClean="0"/>
              <a:t>                                                       </a:t>
            </a:r>
            <a:r>
              <a:rPr lang="en-US" sz="1600" dirty="0" smtClean="0">
                <a:solidFill>
                  <a:srgbClr val="0070C0"/>
                </a:solidFill>
              </a:rPr>
              <a:t>PALDIES PAR UZMANĪBU!</a:t>
            </a:r>
          </a:p>
          <a:p>
            <a:pPr algn="just"/>
            <a:r>
              <a:rPr lang="lv-LV" sz="1200" dirty="0" smtClean="0"/>
              <a:t>Pasākuma </a:t>
            </a:r>
            <a:r>
              <a:rPr lang="lv-LV" sz="1200" dirty="0"/>
              <a:t>izvērtējumu veica un apkopoja Balvu novada Izglītības, kultūras un sporta pārvaldes pedagogs-karjeras konsultante Lidija Ločmele, sadarbībā ar Balvu Valsts ģimnāzijas direktores vietnieci audzināšanas jomā Dainu </a:t>
            </a:r>
            <a:r>
              <a:rPr lang="lv-LV" sz="1200" dirty="0" smtClean="0"/>
              <a:t>Medinieci</a:t>
            </a:r>
            <a:r>
              <a:rPr lang="en-US" sz="1200" dirty="0" smtClean="0"/>
              <a:t>, Balvu valsts ģimnāzijas direktores vietnieku IT jomā Arni Stucku </a:t>
            </a:r>
            <a:r>
              <a:rPr lang="lv-LV" sz="1200" dirty="0" smtClean="0"/>
              <a:t>un </a:t>
            </a:r>
            <a:r>
              <a:rPr lang="lv-LV" sz="1200" dirty="0"/>
              <a:t>klašu audzinātājiem.</a:t>
            </a:r>
            <a:endParaRPr lang="en-US" sz="1200" dirty="0"/>
          </a:p>
        </p:txBody>
      </p:sp>
    </p:spTree>
    <p:extLst>
      <p:ext uri="{BB962C8B-B14F-4D97-AF65-F5344CB8AC3E}">
        <p14:creationId xmlns:p14="http://schemas.microsoft.com/office/powerpoint/2010/main" val="1091006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u="sng" dirty="0"/>
              <a:t>Izstādi virtuāli apmeklēja vairāk kā 200 dalībnieku </a:t>
            </a:r>
            <a:r>
              <a:rPr lang="en-US" dirty="0"/>
              <a:t>no Balvu Valsts ģimnāzijas, Viļakas Valsts ģimnāzijas, Stacijas pamatskolas un Vīksnas filiāles, Tilžas vidusskolas, Baltinavas vidusskolas, Alūksnes novada vidusskolas.</a:t>
            </a:r>
          </a:p>
          <a:p>
            <a:endParaRPr lang="en-US" dirty="0"/>
          </a:p>
        </p:txBody>
      </p:sp>
    </p:spTree>
    <p:extLst>
      <p:ext uri="{BB962C8B-B14F-4D97-AF65-F5344CB8AC3E}">
        <p14:creationId xmlns:p14="http://schemas.microsoft.com/office/powerpoint/2010/main" val="18280333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1223783"/>
            <a:ext cx="8325464" cy="3554693"/>
          </a:xfrm>
        </p:spPr>
        <p:txBody>
          <a:bodyPr>
            <a:normAutofit fontScale="77500" lnSpcReduction="20000"/>
          </a:bodyPr>
          <a:lstStyle/>
          <a:p>
            <a:endParaRPr lang="en-US" dirty="0" smtClean="0"/>
          </a:p>
          <a:p>
            <a:pPr algn="just"/>
            <a:r>
              <a:rPr lang="en-US" u="sng" dirty="0" smtClean="0"/>
              <a:t>Izstādē </a:t>
            </a:r>
            <a:r>
              <a:rPr lang="en-US" u="sng" dirty="0"/>
              <a:t>ar savu studentu pieredzi dalījās Balvu Valsts ģimnāzijas bijušie absolventi: </a:t>
            </a:r>
            <a:r>
              <a:rPr lang="en-US" dirty="0"/>
              <a:t>Rīgas Juridiskās augstskolas 2. kursa studente </a:t>
            </a:r>
            <a:r>
              <a:rPr lang="en-US" b="1" dirty="0"/>
              <a:t>Paula Paidere</a:t>
            </a:r>
            <a:r>
              <a:rPr lang="en-US" dirty="0"/>
              <a:t>, </a:t>
            </a:r>
            <a:r>
              <a:rPr lang="lv-LV" dirty="0"/>
              <a:t>Latvijas Lauksaimniecības universitātes Pārtikas tehnoloģijas fakultātes 3. kursa studente </a:t>
            </a:r>
            <a:r>
              <a:rPr lang="lv-LV" b="1" dirty="0"/>
              <a:t>Ivita Salmane</a:t>
            </a:r>
            <a:r>
              <a:rPr lang="lv-LV" dirty="0"/>
              <a:t>, Rīgas Stradiņa universitātes 1. kursa studente, topošā ergoterapeite </a:t>
            </a:r>
            <a:r>
              <a:rPr lang="lv-LV" b="1" dirty="0"/>
              <a:t>Dairita Magone</a:t>
            </a:r>
            <a:r>
              <a:rPr lang="lv-LV" dirty="0"/>
              <a:t>, Rēzeknes Tehnoloģiju akadēmijas Ekonomikas un pārvaldības fakultātes 1. kursa students </a:t>
            </a:r>
            <a:r>
              <a:rPr lang="lv-LV" b="1" dirty="0"/>
              <a:t>Artis Smirnovs</a:t>
            </a:r>
            <a:r>
              <a:rPr lang="lv-LV" dirty="0"/>
              <a:t>, Latvijas Universitātes Ķīmijas fakultātes doktorantūras students </a:t>
            </a:r>
            <a:r>
              <a:rPr lang="lv-LV" b="1" dirty="0"/>
              <a:t>Vitālijs Lazarenko,</a:t>
            </a:r>
            <a:r>
              <a:rPr lang="lv-LV" dirty="0"/>
              <a:t> Latvijas Universitātes Komunikāciju zinātnes 3. kursa studente </a:t>
            </a:r>
            <a:r>
              <a:rPr lang="lv-LV" b="1" dirty="0"/>
              <a:t>Elza Elksnīte </a:t>
            </a:r>
            <a:r>
              <a:rPr lang="lv-LV" dirty="0"/>
              <a:t>un Vidzemes Augstskolas Sabiedrības zinātņu 1. kursa students </a:t>
            </a:r>
            <a:r>
              <a:rPr lang="lv-LV" b="1" dirty="0"/>
              <a:t>Kristiāns Bokta</a:t>
            </a:r>
            <a:r>
              <a:rPr lang="en-US" dirty="0"/>
              <a:t>.</a:t>
            </a:r>
          </a:p>
          <a:p>
            <a:endParaRPr lang="en-US" dirty="0"/>
          </a:p>
        </p:txBody>
      </p:sp>
    </p:spTree>
    <p:extLst>
      <p:ext uri="{BB962C8B-B14F-4D97-AF65-F5344CB8AC3E}">
        <p14:creationId xmlns:p14="http://schemas.microsoft.com/office/powerpoint/2010/main" val="1788464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1437968"/>
            <a:ext cx="8325464" cy="3120282"/>
          </a:xfrm>
        </p:spPr>
        <p:txBody>
          <a:bodyPr/>
          <a:lstStyle/>
          <a:p>
            <a:pPr algn="just"/>
            <a:r>
              <a:rPr lang="en-US" u="sng" dirty="0" smtClean="0"/>
              <a:t>Iepazīstināja ar uzņēmējdarbību</a:t>
            </a:r>
            <a:r>
              <a:rPr lang="en-US" u="sng" dirty="0"/>
              <a:t>, atbildot uz </a:t>
            </a:r>
            <a:r>
              <a:rPr lang="lv-LV" u="sng" dirty="0"/>
              <a:t>jautājumu- kas ir jaunā uzņēmēji veiksmes kods? </a:t>
            </a:r>
            <a:r>
              <a:rPr lang="en-US" u="sng" dirty="0"/>
              <a:t>Balvu novada jaunie uzņēmēji: </a:t>
            </a:r>
            <a:r>
              <a:rPr lang="lv-LV" dirty="0"/>
              <a:t>Aļona Pennere</a:t>
            </a:r>
            <a:r>
              <a:rPr lang="en-US" dirty="0"/>
              <a:t>( kāzu salons “Simfonija”)</a:t>
            </a:r>
            <a:r>
              <a:rPr lang="lv-LV" dirty="0"/>
              <a:t>, Elīna Kaļva</a:t>
            </a:r>
            <a:r>
              <a:rPr lang="en-US" dirty="0"/>
              <a:t> ( SIA “AMATIprint”</a:t>
            </a:r>
            <a:r>
              <a:rPr lang="lv-LV" dirty="0"/>
              <a:t>, Andris Ločmelis</a:t>
            </a:r>
            <a:r>
              <a:rPr lang="en-US" dirty="0"/>
              <a:t> ( ādas apstrāde “Leatherely”</a:t>
            </a:r>
            <a:r>
              <a:rPr lang="lv-LV" dirty="0"/>
              <a:t>, Dagnija Vaickovska</a:t>
            </a:r>
            <a:r>
              <a:rPr lang="en-US" dirty="0"/>
              <a:t> ( saldumu lāde “Caramella”)</a:t>
            </a:r>
            <a:r>
              <a:rPr lang="lv-LV" dirty="0"/>
              <a:t> un Jeļena Glovn</a:t>
            </a:r>
            <a:r>
              <a:rPr lang="en-US" dirty="0"/>
              <a:t>e</a:t>
            </a:r>
            <a:r>
              <a:rPr lang="lv-LV" dirty="0"/>
              <a:t>va</a:t>
            </a:r>
            <a:r>
              <a:rPr lang="en-US" dirty="0"/>
              <a:t>( SIA “Lamur flowers”)</a:t>
            </a:r>
          </a:p>
          <a:p>
            <a:endParaRPr lang="en-US" dirty="0"/>
          </a:p>
        </p:txBody>
      </p:sp>
    </p:spTree>
    <p:extLst>
      <p:ext uri="{BB962C8B-B14F-4D97-AF65-F5344CB8AC3E}">
        <p14:creationId xmlns:p14="http://schemas.microsoft.com/office/powerpoint/2010/main" val="27239478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3808" y="165005"/>
            <a:ext cx="6888937" cy="646267"/>
          </a:xfrm>
        </p:spPr>
        <p:txBody>
          <a:bodyPr>
            <a:normAutofit/>
          </a:bodyPr>
          <a:lstStyle/>
          <a:p>
            <a:r>
              <a:rPr lang="en-US" sz="2400" dirty="0" smtClean="0">
                <a:solidFill>
                  <a:srgbClr val="0000CC"/>
                </a:solidFill>
              </a:rPr>
              <a:t>IZSTĀDĒ TIKA SAŅEMTAS ATBILDES UZ JAUTĀJUMIEM:</a:t>
            </a:r>
            <a:endParaRPr lang="en-US" sz="2400" dirty="0">
              <a:solidFill>
                <a:srgbClr val="0000CC"/>
              </a:solidFill>
            </a:endParaRPr>
          </a:p>
        </p:txBody>
      </p:sp>
      <p:sp>
        <p:nvSpPr>
          <p:cNvPr id="3" name="Content Placeholder 2"/>
          <p:cNvSpPr>
            <a:spLocks noGrp="1"/>
          </p:cNvSpPr>
          <p:nvPr>
            <p:ph idx="1"/>
          </p:nvPr>
        </p:nvSpPr>
        <p:spPr>
          <a:xfrm>
            <a:off x="2477728" y="859398"/>
            <a:ext cx="6201697" cy="3880718"/>
          </a:xfrm>
        </p:spPr>
        <p:txBody>
          <a:bodyPr>
            <a:normAutofit fontScale="85000" lnSpcReduction="10000"/>
          </a:bodyPr>
          <a:lstStyle/>
          <a:p>
            <a:r>
              <a:rPr lang="lv-LV" sz="2400" dirty="0"/>
              <a:t>Vai ir iespējams apvienot mācības ar hobiju vai darbu?</a:t>
            </a:r>
          </a:p>
          <a:p>
            <a:r>
              <a:rPr lang="lv-LV" sz="2400" dirty="0"/>
              <a:t>Ar kādām grūtībām var sastapties studējot?</a:t>
            </a:r>
          </a:p>
          <a:p>
            <a:r>
              <a:rPr lang="lv-LV" sz="2400" dirty="0"/>
              <a:t>Kādas metodes palīdz atcerēties apjomīgo informāciju?</a:t>
            </a:r>
          </a:p>
          <a:p>
            <a:r>
              <a:rPr lang="lv-LV" sz="2400" dirty="0"/>
              <a:t>Ar ko atšķiras studijas augstskolā no mācībām Balvu Valsts ģimnāzijā?</a:t>
            </a:r>
          </a:p>
          <a:p>
            <a:r>
              <a:rPr lang="lv-LV" sz="2400" dirty="0"/>
              <a:t>Kāpēc izvēlējies tieši šo augstskolu?</a:t>
            </a:r>
          </a:p>
          <a:p>
            <a:r>
              <a:rPr lang="lv-LV" sz="2400" dirty="0"/>
              <a:t>Vai bieži kā studentam ir iespēja ēst kafejnīcās? Vai atļauj budžets?</a:t>
            </a:r>
          </a:p>
          <a:p>
            <a:r>
              <a:rPr lang="lv-LV" sz="2400" dirty="0"/>
              <a:t>Par ko vēlējies kļūt bērnībā?</a:t>
            </a:r>
          </a:p>
          <a:p>
            <a:r>
              <a:rPr lang="lv-LV" sz="2400" dirty="0"/>
              <a:t>Kuras no Balvu Valsts ģimnāzijā iegūtajām zināšanām un prasmēm Tev īpaši palīdz </a:t>
            </a:r>
            <a:r>
              <a:rPr lang="lv-LV" sz="2400" dirty="0" smtClean="0"/>
              <a:t>studijās</a:t>
            </a:r>
            <a:r>
              <a:rPr lang="lv-LV" sz="2400" dirty="0"/>
              <a:t>?</a:t>
            </a:r>
          </a:p>
          <a:p>
            <a:r>
              <a:rPr lang="lv-LV" sz="2400" dirty="0"/>
              <a:t>Kā tiec galā ar grūtībām? </a:t>
            </a:r>
          </a:p>
          <a:p>
            <a:endParaRPr lang="en-US" sz="2400" dirty="0"/>
          </a:p>
        </p:txBody>
      </p:sp>
    </p:spTree>
    <p:extLst>
      <p:ext uri="{BB962C8B-B14F-4D97-AF65-F5344CB8AC3E}">
        <p14:creationId xmlns:p14="http://schemas.microsoft.com/office/powerpoint/2010/main" val="13040326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67475" y="1031278"/>
            <a:ext cx="6178189" cy="1986930"/>
          </a:xfrm>
        </p:spPr>
        <p:txBody>
          <a:bodyPr>
            <a:normAutofit fontScale="90000"/>
          </a:bodyPr>
          <a:lstStyle/>
          <a:p>
            <a:r>
              <a:rPr lang="en-US" sz="6000" dirty="0" smtClean="0"/>
              <a:t>IZVĒRTĒJUMS</a:t>
            </a:r>
            <a:br>
              <a:rPr lang="en-US" sz="6000" dirty="0" smtClean="0"/>
            </a:br>
            <a:r>
              <a:rPr lang="en-US" sz="6000" dirty="0" smtClean="0"/>
              <a:t/>
            </a:r>
            <a:br>
              <a:rPr lang="en-US" sz="6000" dirty="0" smtClean="0"/>
            </a:br>
            <a:r>
              <a:rPr lang="en-US" sz="2800" dirty="0" smtClean="0">
                <a:solidFill>
                  <a:srgbClr val="FF0000"/>
                </a:solidFill>
              </a:rPr>
              <a:t>Pasākuma izvērtēšanā piedalījās 131 skolēns</a:t>
            </a:r>
            <a:endParaRPr lang="en-US" sz="6000" dirty="0">
              <a:solidFill>
                <a:srgbClr val="FF0000"/>
              </a:solidFill>
            </a:endParaRPr>
          </a:p>
        </p:txBody>
      </p:sp>
    </p:spTree>
    <p:extLst>
      <p:ext uri="{BB962C8B-B14F-4D97-AF65-F5344CB8AC3E}">
        <p14:creationId xmlns:p14="http://schemas.microsoft.com/office/powerpoint/2010/main" val="11016338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2"/>
          <a:stretch>
            <a:fillRect/>
          </a:stretch>
        </p:blipFill>
        <p:spPr>
          <a:xfrm>
            <a:off x="2453421" y="501889"/>
            <a:ext cx="6085562" cy="4276746"/>
          </a:xfrm>
          <a:prstGeom prst="rect">
            <a:avLst/>
          </a:prstGeom>
        </p:spPr>
      </p:pic>
    </p:spTree>
    <p:extLst>
      <p:ext uri="{BB962C8B-B14F-4D97-AF65-F5344CB8AC3E}">
        <p14:creationId xmlns:p14="http://schemas.microsoft.com/office/powerpoint/2010/main" val="36237213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2"/>
          <a:stretch>
            <a:fillRect/>
          </a:stretch>
        </p:blipFill>
        <p:spPr>
          <a:xfrm>
            <a:off x="2392493" y="611892"/>
            <a:ext cx="6400871" cy="4032451"/>
          </a:xfrm>
          <a:prstGeom prst="rect">
            <a:avLst/>
          </a:prstGeom>
        </p:spPr>
      </p:pic>
    </p:spTree>
    <p:extLst>
      <p:ext uri="{BB962C8B-B14F-4D97-AF65-F5344CB8AC3E}">
        <p14:creationId xmlns:p14="http://schemas.microsoft.com/office/powerpoint/2010/main" val="19800864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1886</Words>
  <Application>Microsoft Office PowerPoint</Application>
  <PresentationFormat>On-screen Show (16:9)</PresentationFormat>
  <Paragraphs>163</Paragraphs>
  <Slides>26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Calibri</vt:lpstr>
      <vt:lpstr>Office Theme</vt:lpstr>
      <vt:lpstr>Attālinātās  Izglītības izstādes BVĢ 2021 izvērtējums</vt:lpstr>
      <vt:lpstr>PowerPoint Presentation</vt:lpstr>
      <vt:lpstr>PowerPoint Presentation</vt:lpstr>
      <vt:lpstr>PowerPoint Presentation</vt:lpstr>
      <vt:lpstr>PowerPoint Presentation</vt:lpstr>
      <vt:lpstr>IZSTĀDĒ TIKA SAŅEMTAS ATBILDES UZ JAUTĀJUMIEM:</vt:lpstr>
      <vt:lpstr>IZVĒRTĒJUMS  Pasākuma izvērtēšanā piedalījās 131 skolēns</vt:lpstr>
      <vt:lpstr>PowerPoint Presentation</vt:lpstr>
      <vt:lpstr>PowerPoint Presentation</vt:lpstr>
      <vt:lpstr>PowerPoint Presentation</vt:lpstr>
      <vt:lpstr>Kādu noderīgu informāciju, vai vērtīgas atziņas Tu ieguvi?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Tavi ieteikumi pasākuma organizētājiem?</vt:lpstr>
      <vt:lpstr>PowerPoint Presentation</vt:lpstr>
      <vt:lpstr>PowerPoint Presentation</vt:lpstr>
      <vt:lpstr>PowerPoint Presentation</vt:lpstr>
      <vt:lpstr>ATZIŅAS, IETEIKUMI  no pasākuma organizētājiem</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2021-03-03T13:31:46Z</dcterms:modified>
</cp:coreProperties>
</file>