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8" r:id="rId1"/>
  </p:sldMasterIdLst>
  <p:sldIdLst>
    <p:sldId id="256" r:id="rId2"/>
    <p:sldId id="257" r:id="rId3"/>
    <p:sldId id="277" r:id="rId4"/>
    <p:sldId id="290" r:id="rId5"/>
    <p:sldId id="276" r:id="rId6"/>
    <p:sldId id="280" r:id="rId7"/>
    <p:sldId id="289" r:id="rId8"/>
    <p:sldId id="279" r:id="rId9"/>
    <p:sldId id="281" r:id="rId10"/>
    <p:sldId id="282" r:id="rId11"/>
    <p:sldId id="285" r:id="rId12"/>
    <p:sldId id="284"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5" name="Group 24"/>
          <p:cNvGrpSpPr/>
          <p:nvPr/>
        </p:nvGrpSpPr>
        <p:grpSpPr>
          <a:xfrm>
            <a:off x="203200" y="0"/>
            <a:ext cx="3778250" cy="6858001"/>
            <a:chOff x="203200" y="0"/>
            <a:chExt cx="3778250" cy="6858001"/>
          </a:xfrm>
        </p:grpSpPr>
        <p:sp>
          <p:nvSpPr>
            <p:cNvPr id="14" name="Freeform 6"/>
            <p:cNvSpPr/>
            <p:nvPr/>
          </p:nvSpPr>
          <p:spPr bwMode="auto">
            <a:xfrm>
              <a:off x="641350" y="0"/>
              <a:ext cx="1365250" cy="3971925"/>
            </a:xfrm>
            <a:custGeom>
              <a:avLst/>
              <a:gdLst/>
              <a:ahLst/>
              <a:cxnLst/>
              <a:rect l="0" t="0" r="r" b="b"/>
              <a:pathLst>
                <a:path w="860" h="2502">
                  <a:moveTo>
                    <a:pt x="0" y="2445"/>
                  </a:moveTo>
                  <a:lnTo>
                    <a:pt x="228" y="2502"/>
                  </a:lnTo>
                  <a:lnTo>
                    <a:pt x="860" y="0"/>
                  </a:lnTo>
                  <a:lnTo>
                    <a:pt x="620" y="0"/>
                  </a:lnTo>
                  <a:lnTo>
                    <a:pt x="0" y="2445"/>
                  </a:lnTo>
                  <a:close/>
                </a:path>
              </a:pathLst>
            </a:custGeom>
            <a:solidFill>
              <a:schemeClr val="accent1"/>
            </a:solidFill>
            <a:ln>
              <a:noFill/>
            </a:ln>
          </p:spPr>
        </p:sp>
        <p:sp>
          <p:nvSpPr>
            <p:cNvPr id="15" name="Freeform 7"/>
            <p:cNvSpPr/>
            <p:nvPr/>
          </p:nvSpPr>
          <p:spPr bwMode="auto">
            <a:xfrm>
              <a:off x="203200" y="0"/>
              <a:ext cx="1336675" cy="3862388"/>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16" name="Freeform 8"/>
            <p:cNvSpPr/>
            <p:nvPr/>
          </p:nvSpPr>
          <p:spPr bwMode="auto">
            <a:xfrm>
              <a:off x="207963" y="3776663"/>
              <a:ext cx="1936750" cy="3081338"/>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20" name="Freeform 9"/>
            <p:cNvSpPr/>
            <p:nvPr/>
          </p:nvSpPr>
          <p:spPr bwMode="auto">
            <a:xfrm>
              <a:off x="646113" y="3886200"/>
              <a:ext cx="2373313"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21" name="Freeform 10"/>
            <p:cNvSpPr/>
            <p:nvPr/>
          </p:nvSpPr>
          <p:spPr bwMode="auto">
            <a:xfrm>
              <a:off x="641350" y="3881438"/>
              <a:ext cx="3340100" cy="2976563"/>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22" name="Freeform 11"/>
            <p:cNvSpPr/>
            <p:nvPr/>
          </p:nvSpPr>
          <p:spPr bwMode="auto">
            <a:xfrm>
              <a:off x="203200" y="3771900"/>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en-US"/>
              <a:t>Click to edit Master title style</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325773" y="6117336"/>
            <a:ext cx="857473" cy="365125"/>
          </a:xfrm>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a:xfrm>
            <a:off x="3623733" y="6117336"/>
            <a:ext cx="3609438" cy="365125"/>
          </a:xfrm>
        </p:spPr>
        <p:txBody>
          <a:bodyPr/>
          <a:lstStyle/>
          <a:p>
            <a:endParaRPr lang="lv-LV"/>
          </a:p>
        </p:txBody>
      </p:sp>
      <p:sp>
        <p:nvSpPr>
          <p:cNvPr id="6" name="Slide Number Placeholder 5"/>
          <p:cNvSpPr>
            <a:spLocks noGrp="1"/>
          </p:cNvSpPr>
          <p:nvPr>
            <p:ph type="sldNum" sz="quarter" idx="12"/>
          </p:nvPr>
        </p:nvSpPr>
        <p:spPr>
          <a:xfrm>
            <a:off x="8275320" y="6117336"/>
            <a:ext cx="411480" cy="365125"/>
          </a:xfrm>
        </p:spPr>
        <p:txBody>
          <a:bodyPr/>
          <a:lstStyle/>
          <a:p>
            <a:fld id="{F01D9686-B84F-44EF-8289-A591A6E16726}" type="slidenum">
              <a:rPr lang="lv-LV" smtClean="0"/>
              <a:pPr/>
              <a:t>‹#›</a:t>
            </a:fld>
            <a:endParaRPr lang="lv-LV"/>
          </a:p>
        </p:txBody>
      </p:sp>
      <p:sp>
        <p:nvSpPr>
          <p:cNvPr id="23" name="Freeform 12"/>
          <p:cNvSpPr/>
          <p:nvPr/>
        </p:nvSpPr>
        <p:spPr bwMode="auto">
          <a:xfrm>
            <a:off x="203200" y="3771900"/>
            <a:ext cx="361950" cy="90488"/>
          </a:xfrm>
          <a:custGeom>
            <a:avLst/>
            <a:gdLst/>
            <a:ahLst/>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3"/>
          <p:cNvSpPr/>
          <p:nvPr/>
        </p:nvSpPr>
        <p:spPr bwMode="auto">
          <a:xfrm>
            <a:off x="560388" y="3867150"/>
            <a:ext cx="61913" cy="80963"/>
          </a:xfrm>
          <a:custGeom>
            <a:avLst/>
            <a:gdLst/>
            <a:ahLst/>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xmlns="" w="9525">
                <a:solidFill>
                  <a:srgbClr val="000000"/>
                </a:solidFill>
                <a:round/>
                <a:headEnd/>
                <a:tailEnd/>
              </a14:hiddenLine>
            </a:ext>
          </a:extLst>
        </p:spPr>
      </p:sp>
    </p:spTree>
    <p:extLst>
      <p:ext uri="{BB962C8B-B14F-4D97-AF65-F5344CB8AC3E}">
        <p14:creationId xmlns:p14="http://schemas.microsoft.com/office/powerpoint/2010/main" val="2699451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1546672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343400"/>
            <a:ext cx="7515992"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17163179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598235" y="3428999"/>
            <a:ext cx="6631128"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13523" y="4343400"/>
            <a:ext cx="751599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28952662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27226023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969421" y="863023"/>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8172197" y="2819399"/>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1426741" y="685801"/>
            <a:ext cx="6974115"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525" y="3886200"/>
            <a:ext cx="751599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836818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524" y="3505200"/>
            <a:ext cx="7515992"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810273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16823352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953363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en-US"/>
              <a:t>Click to edit Master title style</a:t>
            </a:r>
            <a:endParaRPr lang="en-US" dirty="0"/>
          </a:p>
        </p:txBody>
      </p:sp>
      <p:sp>
        <p:nvSpPr>
          <p:cNvPr id="3" name="Content Placeholder 2"/>
          <p:cNvSpPr>
            <a:spLocks noGrp="1"/>
          </p:cNvSpPr>
          <p:nvPr>
            <p:ph idx="1"/>
          </p:nvPr>
        </p:nvSpPr>
        <p:spPr>
          <a:xfrm>
            <a:off x="982133" y="2667000"/>
            <a:ext cx="7704667" cy="333281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44329" y="6108173"/>
            <a:ext cx="857473" cy="365125"/>
          </a:xfrm>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a:xfrm>
            <a:off x="1972647" y="6108173"/>
            <a:ext cx="5314517" cy="365125"/>
          </a:xfrm>
        </p:spPr>
        <p:txBody>
          <a:bodyPr/>
          <a:lstStyle/>
          <a:p>
            <a:endParaRPr lang="lv-LV"/>
          </a:p>
        </p:txBody>
      </p:sp>
      <p:sp>
        <p:nvSpPr>
          <p:cNvPr id="6" name="Slide Number Placeholder 5"/>
          <p:cNvSpPr>
            <a:spLocks noGrp="1"/>
          </p:cNvSpPr>
          <p:nvPr>
            <p:ph type="sldNum" sz="quarter" idx="12"/>
          </p:nvPr>
        </p:nvSpPr>
        <p:spPr>
          <a:xfrm>
            <a:off x="8258967" y="6108173"/>
            <a:ext cx="427833" cy="365125"/>
          </a:xfrm>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1103882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a:xfrm>
            <a:off x="8273317" y="6116070"/>
            <a:ext cx="413483" cy="365125"/>
          </a:xfrm>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12032811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2688747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497831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405316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874744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3947553" y="685800"/>
            <a:ext cx="4681962"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4221085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076083E-AC92-4120-82E8-0D9A1C2BF6EE}" type="datetimeFigureOut">
              <a:rPr lang="lv-LV" smtClean="0"/>
              <a:pPr/>
              <a:t>17.06.2019</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F01D9686-B84F-44EF-8289-A591A6E16726}" type="slidenum">
              <a:rPr lang="lv-LV" smtClean="0"/>
              <a:pPr/>
              <a:t>‹#›</a:t>
            </a:fld>
            <a:endParaRPr lang="lv-LV"/>
          </a:p>
        </p:txBody>
      </p:sp>
    </p:spTree>
    <p:extLst>
      <p:ext uri="{BB962C8B-B14F-4D97-AF65-F5344CB8AC3E}">
        <p14:creationId xmlns:p14="http://schemas.microsoft.com/office/powerpoint/2010/main" val="1851271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14" name="Group 13"/>
          <p:cNvGrpSpPr/>
          <p:nvPr/>
        </p:nvGrpSpPr>
        <p:grpSpPr>
          <a:xfrm>
            <a:off x="0" y="0"/>
            <a:ext cx="2132013" cy="6858001"/>
            <a:chOff x="0" y="0"/>
            <a:chExt cx="2132013" cy="6858001"/>
          </a:xfrm>
        </p:grpSpPr>
        <p:sp>
          <p:nvSpPr>
            <p:cNvPr id="15" name="Freeform 6"/>
            <p:cNvSpPr/>
            <p:nvPr/>
          </p:nvSpPr>
          <p:spPr bwMode="auto">
            <a:xfrm>
              <a:off x="0" y="0"/>
              <a:ext cx="1073150" cy="5291138"/>
            </a:xfrm>
            <a:custGeom>
              <a:avLst/>
              <a:gdLst/>
              <a:ahLst/>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p>
        <p:sp>
          <p:nvSpPr>
            <p:cNvPr id="16" name="Freeform 7"/>
            <p:cNvSpPr/>
            <p:nvPr/>
          </p:nvSpPr>
          <p:spPr bwMode="auto">
            <a:xfrm>
              <a:off x="0" y="0"/>
              <a:ext cx="758825" cy="4624388"/>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p:cNvSpPr/>
            <p:nvPr/>
          </p:nvSpPr>
          <p:spPr bwMode="auto">
            <a:xfrm>
              <a:off x="0" y="5662613"/>
              <a:ext cx="906463" cy="1195388"/>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p:cNvSpPr/>
            <p:nvPr/>
          </p:nvSpPr>
          <p:spPr bwMode="auto">
            <a:xfrm>
              <a:off x="0" y="5295900"/>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p:cNvSpPr/>
            <p:nvPr/>
          </p:nvSpPr>
          <p:spPr bwMode="auto">
            <a:xfrm>
              <a:off x="0" y="5257800"/>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p:cNvSpPr/>
            <p:nvPr/>
          </p:nvSpPr>
          <p:spPr bwMode="auto">
            <a:xfrm>
              <a:off x="0" y="5357813"/>
              <a:ext cx="1377950" cy="1500188"/>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982133" y="457201"/>
            <a:ext cx="7704667" cy="19812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82134" y="2667000"/>
            <a:ext cx="7704666" cy="3356995"/>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58679" y="6116070"/>
            <a:ext cx="85747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076083E-AC92-4120-82E8-0D9A1C2BF6EE}" type="datetimeFigureOut">
              <a:rPr lang="lv-LV" smtClean="0"/>
              <a:pPr/>
              <a:t>17.06.2019</a:t>
            </a:fld>
            <a:endParaRPr lang="lv-LV"/>
          </a:p>
        </p:txBody>
      </p:sp>
      <p:sp>
        <p:nvSpPr>
          <p:cNvPr id="5" name="Footer Placeholder 4"/>
          <p:cNvSpPr>
            <a:spLocks noGrp="1"/>
          </p:cNvSpPr>
          <p:nvPr>
            <p:ph type="ftr" sz="quarter" idx="3"/>
          </p:nvPr>
        </p:nvSpPr>
        <p:spPr>
          <a:xfrm>
            <a:off x="1986997" y="6116070"/>
            <a:ext cx="531451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lv-LV"/>
          </a:p>
        </p:txBody>
      </p:sp>
      <p:sp>
        <p:nvSpPr>
          <p:cNvPr id="6" name="Slide Number Placeholder 5"/>
          <p:cNvSpPr>
            <a:spLocks noGrp="1"/>
          </p:cNvSpPr>
          <p:nvPr>
            <p:ph type="sldNum" sz="quarter" idx="4"/>
          </p:nvPr>
        </p:nvSpPr>
        <p:spPr>
          <a:xfrm>
            <a:off x="8273317" y="6116070"/>
            <a:ext cx="413483"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F01D9686-B84F-44EF-8289-A591A6E16726}" type="slidenum">
              <a:rPr lang="lv-LV" smtClean="0"/>
              <a:pPr/>
              <a:t>‹#›</a:t>
            </a:fld>
            <a:endParaRPr lang="lv-LV"/>
          </a:p>
        </p:txBody>
      </p:sp>
    </p:spTree>
    <p:extLst>
      <p:ext uri="{BB962C8B-B14F-4D97-AF65-F5344CB8AC3E}">
        <p14:creationId xmlns:p14="http://schemas.microsoft.com/office/powerpoint/2010/main" val="3649955541"/>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 id="2147483812" r:id="rId14"/>
    <p:sldLayoutId id="2147483813" r:id="rId15"/>
    <p:sldLayoutId id="2147483814" r:id="rId16"/>
    <p:sldLayoutId id="214748381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685800" y="3407898"/>
            <a:ext cx="8153400" cy="1470025"/>
          </a:xfrm>
        </p:spPr>
        <p:txBody>
          <a:bodyPr>
            <a:noAutofit/>
          </a:bodyPr>
          <a:lstStyle/>
          <a:p>
            <a:r>
              <a:rPr lang="lv-LV" sz="3200" dirty="0">
                <a:latin typeface="Times New Roman" pitchFamily="18" charset="0"/>
                <a:cs typeface="Times New Roman" pitchFamily="18" charset="0"/>
              </a:rPr>
              <a:t>Atskaite par ESF projektu </a:t>
            </a:r>
            <a:br>
              <a:rPr lang="lv-LV" sz="3200" dirty="0">
                <a:solidFill>
                  <a:srgbClr val="00B050"/>
                </a:solidFill>
                <a:latin typeface="Times New Roman" pitchFamily="18" charset="0"/>
                <a:cs typeface="Times New Roman" pitchFamily="18" charset="0"/>
              </a:rPr>
            </a:br>
            <a:r>
              <a:rPr lang="lv-LV" sz="4000" b="1" dirty="0">
                <a:solidFill>
                  <a:srgbClr val="00B050"/>
                </a:solidFill>
                <a:latin typeface="Times New Roman" pitchFamily="18" charset="0"/>
                <a:cs typeface="Times New Roman" pitchFamily="18" charset="0"/>
              </a:rPr>
              <a:t>“Karjeras atbalsts vispārējās un profesionālās izglītības iestādēs”</a:t>
            </a:r>
            <a:br>
              <a:rPr lang="lv-LV" sz="3200" dirty="0">
                <a:solidFill>
                  <a:srgbClr val="00B050"/>
                </a:solidFill>
                <a:latin typeface="Times New Roman" pitchFamily="18" charset="0"/>
                <a:cs typeface="Times New Roman" pitchFamily="18" charset="0"/>
              </a:rPr>
            </a:br>
            <a:br>
              <a:rPr lang="lv-LV" sz="3200" dirty="0">
                <a:solidFill>
                  <a:srgbClr val="00B050"/>
                </a:solidFill>
                <a:latin typeface="Times New Roman" pitchFamily="18" charset="0"/>
                <a:cs typeface="Times New Roman" pitchFamily="18" charset="0"/>
              </a:rPr>
            </a:br>
            <a:r>
              <a:rPr lang="lv-LV" sz="3200" dirty="0">
                <a:solidFill>
                  <a:schemeClr val="tx1"/>
                </a:solidFill>
                <a:latin typeface="Times New Roman" pitchFamily="18" charset="0"/>
                <a:cs typeface="Times New Roman" pitchFamily="18" charset="0"/>
              </a:rPr>
              <a:t>(2018.gada septembris- 2019.gada maijs)</a:t>
            </a:r>
            <a:br>
              <a:rPr lang="lv-LV" sz="3200" dirty="0">
                <a:solidFill>
                  <a:schemeClr val="tx1"/>
                </a:solidFill>
                <a:latin typeface="Times New Roman" pitchFamily="18" charset="0"/>
                <a:cs typeface="Times New Roman" pitchFamily="18" charset="0"/>
              </a:rPr>
            </a:br>
            <a:r>
              <a:rPr lang="lv-LV" sz="3200" dirty="0">
                <a:solidFill>
                  <a:schemeClr val="tx1"/>
                </a:solidFill>
                <a:latin typeface="Times New Roman" pitchFamily="18" charset="0"/>
                <a:cs typeface="Times New Roman" pitchFamily="18" charset="0"/>
              </a:rPr>
              <a:t>				</a:t>
            </a:r>
            <a:r>
              <a:rPr lang="lv-LV" sz="2000" i="1" dirty="0">
                <a:solidFill>
                  <a:schemeClr val="tx1"/>
                </a:solidFill>
                <a:latin typeface="Times New Roman" pitchFamily="18" charset="0"/>
                <a:cs typeface="Times New Roman" pitchFamily="18" charset="0"/>
              </a:rPr>
              <a:t>pedagogi karjeras konsultanti: </a:t>
            </a:r>
            <a:r>
              <a:rPr lang="lv-LV" sz="2000" i="1" dirty="0" err="1">
                <a:solidFill>
                  <a:schemeClr val="tx1"/>
                </a:solidFill>
                <a:latin typeface="Times New Roman" pitchFamily="18" charset="0"/>
                <a:cs typeface="Times New Roman" pitchFamily="18" charset="0"/>
              </a:rPr>
              <a:t>L.Ločmele</a:t>
            </a:r>
            <a:br>
              <a:rPr lang="lv-LV" sz="2000" i="1" dirty="0">
                <a:solidFill>
                  <a:schemeClr val="tx1"/>
                </a:solidFill>
                <a:latin typeface="Times New Roman" pitchFamily="18" charset="0"/>
                <a:cs typeface="Times New Roman" pitchFamily="18" charset="0"/>
              </a:rPr>
            </a:br>
            <a:r>
              <a:rPr lang="lv-LV" sz="2000" i="1" dirty="0">
                <a:solidFill>
                  <a:schemeClr val="tx1"/>
                </a:solidFill>
                <a:latin typeface="Times New Roman" pitchFamily="18" charset="0"/>
                <a:cs typeface="Times New Roman" pitchFamily="18" charset="0"/>
              </a:rPr>
              <a:t>                                                 				     </a:t>
            </a:r>
            <a:r>
              <a:rPr lang="lv-LV" sz="2000" i="1" dirty="0" err="1">
                <a:solidFill>
                  <a:schemeClr val="tx1"/>
                </a:solidFill>
                <a:latin typeface="Times New Roman" pitchFamily="18" charset="0"/>
                <a:cs typeface="Times New Roman" pitchFamily="18" charset="0"/>
              </a:rPr>
              <a:t>A.Laurena</a:t>
            </a:r>
            <a:endParaRPr lang="lv-LV" sz="3200" i="1" dirty="0">
              <a:solidFill>
                <a:schemeClr val="tx1"/>
              </a:solidFill>
              <a:latin typeface="Times New Roman" pitchFamily="18" charset="0"/>
              <a:cs typeface="Times New Roman" pitchFamily="18" charset="0"/>
            </a:endParaRPr>
          </a:p>
        </p:txBody>
      </p:sp>
      <p:sp>
        <p:nvSpPr>
          <p:cNvPr id="3" name="Apakšvirsraksts 2"/>
          <p:cNvSpPr>
            <a:spLocks noGrp="1"/>
          </p:cNvSpPr>
          <p:nvPr>
            <p:ph type="subTitle" idx="1"/>
          </p:nvPr>
        </p:nvSpPr>
        <p:spPr>
          <a:xfrm>
            <a:off x="152400" y="5181600"/>
            <a:ext cx="8839200" cy="1447800"/>
          </a:xfrm>
        </p:spPr>
        <p:txBody>
          <a:bodyPr>
            <a:noAutofit/>
          </a:bodyPr>
          <a:lstStyle/>
          <a:p>
            <a:r>
              <a:rPr lang="lv-LV" sz="2000" i="1" dirty="0">
                <a:solidFill>
                  <a:schemeClr val="tx1"/>
                </a:solidFill>
                <a:latin typeface="Times New Roman" pitchFamily="18" charset="0"/>
                <a:cs typeface="Times New Roman" pitchFamily="18" charset="0"/>
              </a:rPr>
              <a:t>Eiropas Savienību fondu darbības programmas “Izaugsme un nodarbinātība” 8.3.5. specifiskā atbalsta mērķa "Uzlabot pieeju karjeras atbalstam izglītojamajiem vispārējās un profesionālās izglītības iestādēs" projekts Nr.8.3.5.0/16/I/001 “Karjeras atbalsts vispārējās un profesionālās izglītības iestādēs”</a:t>
            </a:r>
            <a:endParaRPr lang="lv-LV" sz="2000" dirty="0">
              <a:solidFill>
                <a:schemeClr val="tx1"/>
              </a:solidFill>
              <a:latin typeface="Times New Roman" pitchFamily="18" charset="0"/>
              <a:cs typeface="Times New Roman" pitchFamily="18" charset="0"/>
            </a:endParaRPr>
          </a:p>
          <a:p>
            <a:endParaRPr lang="lv-LV" sz="2000" dirty="0">
              <a:latin typeface="Times New Roman" pitchFamily="18" charset="0"/>
              <a:cs typeface="Times New Roman" pitchFamily="18" charset="0"/>
            </a:endParaRPr>
          </a:p>
        </p:txBody>
      </p:sp>
      <p:pic>
        <p:nvPicPr>
          <p:cNvPr id="1026" name="Picture 2" descr="C:\Users\User\Desktop\projekta logo.png"/>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8600" y="304800"/>
            <a:ext cx="6319465" cy="1066800"/>
          </a:xfrm>
          <a:prstGeom prst="rect">
            <a:avLst/>
          </a:prstGeom>
          <a:noFill/>
        </p:spPr>
      </p:pic>
      <p:pic>
        <p:nvPicPr>
          <p:cNvPr id="8194" name="Picture 2" descr="Attēlu rezultāti vaicājumam “balvu novada ģērbonis”"/>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629400" y="304800"/>
            <a:ext cx="945865" cy="1096833"/>
          </a:xfrm>
          <a:prstGeom prst="rect">
            <a:avLst/>
          </a:prstGeom>
          <a:noFill/>
        </p:spPr>
      </p:pic>
      <p:pic>
        <p:nvPicPr>
          <p:cNvPr id="8196" name="Picture 4" descr="Attēlu rezultāti vaicājumam “baltinavas novada ģērbonis”"/>
          <p:cNvPicPr>
            <a:picLocks noChangeAspect="1" noChangeArrowheads="1"/>
          </p:cNvPicPr>
          <p:nvPr/>
        </p:nvPicPr>
        <p:blipFill>
          <a:blip r:embed="rId4" cstate="print">
            <a:clrChange>
              <a:clrFrom>
                <a:srgbClr val="000000">
                  <a:alpha val="0"/>
                </a:srgbClr>
              </a:clrFrom>
              <a:clrTo>
                <a:srgbClr val="000000">
                  <a:alpha val="0"/>
                </a:srgbClr>
              </a:clrTo>
            </a:clrChange>
          </a:blip>
          <a:srcRect/>
          <a:stretch>
            <a:fillRect/>
          </a:stretch>
        </p:blipFill>
        <p:spPr bwMode="auto">
          <a:xfrm>
            <a:off x="7772400" y="304800"/>
            <a:ext cx="914400" cy="1107233"/>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28600" y="381000"/>
            <a:ext cx="8610600" cy="1143000"/>
          </a:xfrm>
        </p:spPr>
        <p:txBody>
          <a:bodyPr>
            <a:noAutofit/>
          </a:bodyPr>
          <a:lstStyle/>
          <a:p>
            <a:pPr lvl="0" algn="ctr"/>
            <a:r>
              <a:rPr lang="lv-LV" sz="3200" b="1" dirty="0">
                <a:solidFill>
                  <a:schemeClr val="tx1"/>
                </a:solidFill>
                <a:latin typeface="Times New Roman" pitchFamily="18" charset="0"/>
                <a:cs typeface="Times New Roman" pitchFamily="18" charset="0"/>
              </a:rPr>
              <a:t>Informācijas pieejamības nodrošināšana karjeras virziena izvēlei</a:t>
            </a:r>
            <a:endParaRPr lang="lv-LV" sz="3200" b="1" dirty="0">
              <a:solidFill>
                <a:schemeClr val="tx1"/>
              </a:solidFill>
            </a:endParaRPr>
          </a:p>
        </p:txBody>
      </p:sp>
      <p:sp>
        <p:nvSpPr>
          <p:cNvPr id="3" name="Satura vietturis 2"/>
          <p:cNvSpPr>
            <a:spLocks noGrp="1"/>
          </p:cNvSpPr>
          <p:nvPr>
            <p:ph idx="1"/>
          </p:nvPr>
        </p:nvSpPr>
        <p:spPr>
          <a:xfrm>
            <a:off x="304800" y="1447800"/>
            <a:ext cx="8382000" cy="5105400"/>
          </a:xfrm>
        </p:spPr>
        <p:txBody>
          <a:bodyPr>
            <a:normAutofit/>
          </a:bodyPr>
          <a:lstStyle/>
          <a:p>
            <a:pPr lvl="0"/>
            <a:r>
              <a:rPr lang="lv-LV" sz="2200" dirty="0">
                <a:latin typeface="Times New Roman" pitchFamily="18" charset="0"/>
                <a:cs typeface="Times New Roman" pitchFamily="18" charset="0"/>
              </a:rPr>
              <a:t>Balvu Novada pašvaldības un skolu mājaslapas pilnveide sadaļā: </a:t>
            </a:r>
            <a:r>
              <a:rPr lang="lv-LV" sz="2200" b="1" dirty="0">
                <a:latin typeface="Times New Roman" pitchFamily="18" charset="0"/>
                <a:cs typeface="Times New Roman" pitchFamily="18" charset="0"/>
              </a:rPr>
              <a:t>Karjeras izglītība</a:t>
            </a:r>
            <a:r>
              <a:rPr lang="lv-LV" sz="2200" dirty="0">
                <a:latin typeface="Times New Roman" pitchFamily="18" charset="0"/>
                <a:cs typeface="Times New Roman" pitchFamily="18" charset="0"/>
              </a:rPr>
              <a:t>.</a:t>
            </a:r>
          </a:p>
          <a:p>
            <a:pPr lvl="0"/>
            <a:endParaRPr lang="lv-LV" sz="2200" dirty="0">
              <a:latin typeface="Times New Roman" pitchFamily="18" charset="0"/>
              <a:cs typeface="Times New Roman" pitchFamily="18" charset="0"/>
            </a:endParaRPr>
          </a:p>
          <a:p>
            <a:pPr lvl="0"/>
            <a:r>
              <a:rPr lang="lv-LV" sz="2200" dirty="0">
                <a:latin typeface="Times New Roman" pitchFamily="18" charset="0"/>
                <a:cs typeface="Times New Roman" pitchFamily="18" charset="0"/>
              </a:rPr>
              <a:t>Informācijas sagatavošana par projekta norisi laikrakstos „Balvu Novada ziņas”, “</a:t>
            </a:r>
            <a:r>
              <a:rPr lang="lv-LV" sz="2200" dirty="0" err="1">
                <a:latin typeface="Times New Roman" pitchFamily="18" charset="0"/>
                <a:cs typeface="Times New Roman" pitchFamily="18" charset="0"/>
              </a:rPr>
              <a:t>Vaduguns</a:t>
            </a:r>
            <a:r>
              <a:rPr lang="lv-LV" sz="2200" dirty="0">
                <a:latin typeface="Times New Roman" pitchFamily="18" charset="0"/>
                <a:cs typeface="Times New Roman" pitchFamily="18" charset="0"/>
              </a:rPr>
              <a:t>”, “Rakstiņš”, “Baltinavas vēstis”</a:t>
            </a:r>
          </a:p>
          <a:p>
            <a:pPr lvl="0"/>
            <a:endParaRPr lang="lv-LV" sz="2200" dirty="0">
              <a:latin typeface="Times New Roman" pitchFamily="18" charset="0"/>
              <a:cs typeface="Times New Roman" pitchFamily="18" charset="0"/>
            </a:endParaRPr>
          </a:p>
          <a:p>
            <a:pPr lvl="0"/>
            <a:r>
              <a:rPr lang="lv-LV" sz="2200" dirty="0">
                <a:latin typeface="Times New Roman" pitchFamily="18" charset="0"/>
                <a:cs typeface="Times New Roman" pitchFamily="18" charset="0"/>
              </a:rPr>
              <a:t>Karjeras izglītības stenda papildināšana ar augstākās izglītības iestāžu informatīvajiem materiāliem, par noderīgām interneta adresēm u.c. informāciju, kas ir saistīta ar karjeras izglītību.</a:t>
            </a:r>
            <a:endParaRPr lang="lv-LV" sz="2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228600" y="457200"/>
            <a:ext cx="8382000" cy="990600"/>
          </a:xfrm>
        </p:spPr>
        <p:txBody>
          <a:bodyPr>
            <a:normAutofit/>
          </a:bodyPr>
          <a:lstStyle/>
          <a:p>
            <a:pPr algn="ctr"/>
            <a:r>
              <a:rPr lang="lv-LV" sz="3200" b="1" dirty="0">
                <a:latin typeface="Times New Roman" pitchFamily="18" charset="0"/>
                <a:cs typeface="Times New Roman" pitchFamily="18" charset="0"/>
              </a:rPr>
              <a:t>Atbalsts pedagogiem</a:t>
            </a:r>
          </a:p>
        </p:txBody>
      </p:sp>
      <p:sp>
        <p:nvSpPr>
          <p:cNvPr id="3" name="Satura vietturis 2"/>
          <p:cNvSpPr>
            <a:spLocks noGrp="1"/>
          </p:cNvSpPr>
          <p:nvPr>
            <p:ph idx="1"/>
          </p:nvPr>
        </p:nvSpPr>
        <p:spPr>
          <a:xfrm>
            <a:off x="609600" y="1295400"/>
            <a:ext cx="8077200" cy="4495800"/>
          </a:xfrm>
        </p:spPr>
        <p:txBody>
          <a:bodyPr>
            <a:normAutofit/>
          </a:bodyPr>
          <a:lstStyle/>
          <a:p>
            <a:pPr algn="just"/>
            <a:r>
              <a:rPr lang="lv-LV" dirty="0">
                <a:latin typeface="Times New Roman" panose="02020603050405020304" pitchFamily="18" charset="0"/>
                <a:cs typeface="Times New Roman" panose="02020603050405020304" pitchFamily="18" charset="0"/>
              </a:rPr>
              <a:t>Pedagogu profesionālās pilnveides 8 stundu kursu programmas «Karjeras izglītības īstenošanas efektivitātes celšana skolā» realizācija izglītības iestādēs.</a:t>
            </a:r>
          </a:p>
          <a:p>
            <a:pPr algn="just"/>
            <a:endParaRPr lang="lv-LV" b="1" dirty="0">
              <a:latin typeface="Times New Roman" panose="02020603050405020304" pitchFamily="18" charset="0"/>
              <a:cs typeface="Times New Roman" panose="02020603050405020304" pitchFamily="18" charset="0"/>
            </a:endParaRPr>
          </a:p>
          <a:p>
            <a:pPr algn="just"/>
            <a:r>
              <a:rPr lang="lv-LV" dirty="0">
                <a:latin typeface="Times New Roman" panose="02020603050405020304" pitchFamily="18" charset="0"/>
                <a:cs typeface="Times New Roman" panose="02020603050405020304" pitchFamily="18" charset="0"/>
              </a:rPr>
              <a:t>Metodisko materiālu izstrāde un VIAA metodiku aprobācija un pilnveide.</a:t>
            </a:r>
          </a:p>
          <a:p>
            <a:endParaRPr lang="lv-LV" b="1" dirty="0"/>
          </a:p>
          <a:p>
            <a:endParaRPr lang="lv-LV" dirty="0"/>
          </a:p>
          <a:p>
            <a:endParaRPr lang="lv-LV"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685800" y="2133600"/>
            <a:ext cx="7772400" cy="2209800"/>
          </a:xfrm>
        </p:spPr>
        <p:txBody>
          <a:bodyPr>
            <a:normAutofit/>
          </a:bodyPr>
          <a:lstStyle/>
          <a:p>
            <a:pPr algn="ctr"/>
            <a:r>
              <a:rPr lang="lv-LV" sz="3200" b="1" dirty="0">
                <a:solidFill>
                  <a:schemeClr val="tx1"/>
                </a:solidFill>
                <a:latin typeface="Times New Roman" pitchFamily="18" charset="0"/>
                <a:cs typeface="Times New Roman" pitchFamily="18" charset="0"/>
              </a:rPr>
              <a:t>Paldies par sadarbību un atbalstu karjeras izglītības veicināšanā!</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457200" y="304800"/>
            <a:ext cx="8229600" cy="1143000"/>
          </a:xfrm>
        </p:spPr>
        <p:txBody>
          <a:bodyPr>
            <a:noAutofit/>
          </a:bodyPr>
          <a:lstStyle/>
          <a:p>
            <a:pPr algn="ctr"/>
            <a:r>
              <a:rPr lang="lv-LV" sz="3200" b="1" dirty="0">
                <a:solidFill>
                  <a:schemeClr val="tx1"/>
                </a:solidFill>
                <a:latin typeface="Times New Roman" pitchFamily="18" charset="0"/>
                <a:cs typeface="Times New Roman" pitchFamily="18" charset="0"/>
              </a:rPr>
              <a:t>Projektā iesaistītās izglītības iestādes</a:t>
            </a:r>
          </a:p>
        </p:txBody>
      </p:sp>
      <p:sp>
        <p:nvSpPr>
          <p:cNvPr id="3" name="Satura vietturis 2"/>
          <p:cNvSpPr>
            <a:spLocks noGrp="1"/>
          </p:cNvSpPr>
          <p:nvPr>
            <p:ph idx="1"/>
          </p:nvPr>
        </p:nvSpPr>
        <p:spPr>
          <a:xfrm>
            <a:off x="914400" y="1447800"/>
            <a:ext cx="7772400" cy="4678363"/>
          </a:xfrm>
        </p:spPr>
        <p:txBody>
          <a:bodyPr>
            <a:normAutofit/>
          </a:bodyPr>
          <a:lstStyle/>
          <a:p>
            <a:pPr>
              <a:buNone/>
            </a:pPr>
            <a:r>
              <a:rPr lang="lv-LV" sz="2400" dirty="0">
                <a:latin typeface="Times New Roman" pitchFamily="18" charset="0"/>
                <a:cs typeface="Times New Roman" pitchFamily="18" charset="0"/>
              </a:rPr>
              <a:t>1. Balvu Valsts ģimnāzija</a:t>
            </a:r>
          </a:p>
          <a:p>
            <a:pPr>
              <a:buNone/>
            </a:pPr>
            <a:r>
              <a:rPr lang="lv-LV" sz="2400" dirty="0">
                <a:latin typeface="Times New Roman" pitchFamily="18" charset="0"/>
                <a:cs typeface="Times New Roman" pitchFamily="18" charset="0"/>
              </a:rPr>
              <a:t>2. Balvu pamatskola</a:t>
            </a:r>
          </a:p>
          <a:p>
            <a:pPr>
              <a:buNone/>
            </a:pPr>
            <a:r>
              <a:rPr lang="lv-LV" sz="2400" dirty="0">
                <a:latin typeface="Times New Roman" pitchFamily="18" charset="0"/>
                <a:cs typeface="Times New Roman" pitchFamily="18" charset="0"/>
              </a:rPr>
              <a:t>3. Stacijas pamatskola un Vīksnas filiāle</a:t>
            </a:r>
          </a:p>
          <a:p>
            <a:pPr>
              <a:buNone/>
            </a:pPr>
            <a:r>
              <a:rPr lang="lv-LV" sz="2400" dirty="0">
                <a:latin typeface="Times New Roman" pitchFamily="18" charset="0"/>
                <a:cs typeface="Times New Roman" pitchFamily="18" charset="0"/>
              </a:rPr>
              <a:t>4. Bērzpils vidusskola </a:t>
            </a:r>
          </a:p>
          <a:p>
            <a:pPr>
              <a:buNone/>
            </a:pPr>
            <a:r>
              <a:rPr lang="lv-LV" sz="2400" dirty="0">
                <a:latin typeface="Times New Roman" pitchFamily="18" charset="0"/>
                <a:cs typeface="Times New Roman" pitchFamily="18" charset="0"/>
              </a:rPr>
              <a:t>5. Tilžas vidusskola</a:t>
            </a:r>
          </a:p>
          <a:p>
            <a:pPr>
              <a:buNone/>
            </a:pPr>
            <a:r>
              <a:rPr lang="lv-LV" sz="2400" dirty="0">
                <a:latin typeface="Times New Roman" pitchFamily="18" charset="0"/>
                <a:cs typeface="Times New Roman" pitchFamily="18" charset="0"/>
              </a:rPr>
              <a:t>6. Tilžas internātpamatskola</a:t>
            </a:r>
          </a:p>
          <a:p>
            <a:pPr>
              <a:buNone/>
            </a:pPr>
            <a:r>
              <a:rPr lang="lv-LV" sz="2400" dirty="0">
                <a:latin typeface="Times New Roman" pitchFamily="18" charset="0"/>
                <a:cs typeface="Times New Roman" pitchFamily="18" charset="0"/>
              </a:rPr>
              <a:t>7. Baltinavas vidusskola</a:t>
            </a:r>
          </a:p>
          <a:p>
            <a:endParaRPr lang="lv-LV" sz="2400" dirty="0">
              <a:latin typeface="Times New Roman" pitchFamily="18" charset="0"/>
              <a:cs typeface="Times New Roman" pitchFamily="18" charset="0"/>
            </a:endParaRPr>
          </a:p>
        </p:txBody>
      </p:sp>
      <p:pic>
        <p:nvPicPr>
          <p:cNvPr id="5" name="Picture 2" descr="AttÄlu rezultÄti vaicÄjumam âÐºÐ°ÑÑÐµÑÐ°â">
            <a:extLst>
              <a:ext uri="{FF2B5EF4-FFF2-40B4-BE49-F238E27FC236}">
                <a16:creationId xmlns:a16="http://schemas.microsoft.com/office/drawing/2014/main" id="{9BF2FF4D-2ACE-445E-B915-23E3B4924EB0}"/>
              </a:ext>
            </a:extLst>
          </p:cNvPr>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727667" y="2517264"/>
            <a:ext cx="6402265" cy="434073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04800" y="228600"/>
            <a:ext cx="8077200" cy="715962"/>
          </a:xfrm>
        </p:spPr>
        <p:txBody>
          <a:bodyPr>
            <a:normAutofit/>
          </a:bodyPr>
          <a:lstStyle/>
          <a:p>
            <a:pPr algn="ctr"/>
            <a:r>
              <a:rPr lang="lv-LV" sz="3200" b="1" dirty="0">
                <a:solidFill>
                  <a:schemeClr val="tx1"/>
                </a:solidFill>
                <a:latin typeface="Times New Roman" pitchFamily="18" charset="0"/>
                <a:cs typeface="Times New Roman" pitchFamily="18" charset="0"/>
              </a:rPr>
              <a:t>Dokumentācijas veidošana</a:t>
            </a:r>
          </a:p>
        </p:txBody>
      </p:sp>
      <p:sp>
        <p:nvSpPr>
          <p:cNvPr id="3" name="Satura vietturis 2"/>
          <p:cNvSpPr>
            <a:spLocks noGrp="1"/>
          </p:cNvSpPr>
          <p:nvPr>
            <p:ph idx="1"/>
          </p:nvPr>
        </p:nvSpPr>
        <p:spPr>
          <a:xfrm>
            <a:off x="381000" y="1143000"/>
            <a:ext cx="8229600" cy="5516563"/>
          </a:xfrm>
        </p:spPr>
        <p:txBody>
          <a:bodyPr>
            <a:normAutofit/>
          </a:bodyPr>
          <a:lstStyle/>
          <a:p>
            <a:pPr lvl="0"/>
            <a:r>
              <a:rPr lang="lv-LV" sz="2800" dirty="0">
                <a:latin typeface="Times New Roman" pitchFamily="18" charset="0"/>
                <a:cs typeface="Times New Roman" pitchFamily="18" charset="0"/>
              </a:rPr>
              <a:t>Balvu novada karjeras atbalsta vispārējās izglītības iestādēs atbalsta (maksas pasākumu) pasākuma plāna 2018./2019.m.g. sastādīšana, precizēšana, koordinēšana un vadīšana, tirgus izpētes veikšana.</a:t>
            </a:r>
          </a:p>
          <a:p>
            <a:pPr lvl="0"/>
            <a:r>
              <a:rPr lang="lv-LV" sz="2800" dirty="0">
                <a:latin typeface="Times New Roman" pitchFamily="18" charset="0"/>
                <a:cs typeface="Times New Roman" pitchFamily="18" charset="0"/>
              </a:rPr>
              <a:t>Karjeras izglītības plāna un programmu 2018./2019.m.g. plānošana, saskaņošana un sastādīšana </a:t>
            </a:r>
            <a:r>
              <a:rPr lang="lv-LV" sz="1800" dirty="0">
                <a:latin typeface="Times New Roman" pitchFamily="18" charset="0"/>
                <a:cs typeface="Times New Roman" pitchFamily="18" charset="0"/>
              </a:rPr>
              <a:t>(pasākumu, klases stundu programmu, reģistrācijas lapu rakstīšana, materiāla atlase un pielāgošana skolēnu vecumam, interesēm un vajadzībām).</a:t>
            </a:r>
          </a:p>
          <a:p>
            <a:pPr lvl="0"/>
            <a:r>
              <a:rPr lang="lv-LV" sz="2800" dirty="0">
                <a:latin typeface="Times New Roman" pitchFamily="18" charset="0"/>
                <a:cs typeface="Times New Roman" pitchFamily="18" charset="0"/>
              </a:rPr>
              <a:t>VIAA karjeras attīstības atbalsta novērtēšanas vizīte Balvu novada skolās: Baltinavas vidusskolā, Tilžas vidusskolā un Tilžas internātpamatskolā.</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15FC841-DDA2-49D2-94E2-2E098A07F650}"/>
              </a:ext>
            </a:extLst>
          </p:cNvPr>
          <p:cNvSpPr>
            <a:spLocks noGrp="1"/>
          </p:cNvSpPr>
          <p:nvPr>
            <p:ph idx="1"/>
          </p:nvPr>
        </p:nvSpPr>
        <p:spPr>
          <a:xfrm>
            <a:off x="982133" y="533400"/>
            <a:ext cx="7704667" cy="5466416"/>
          </a:xfrm>
        </p:spPr>
        <p:txBody>
          <a:bodyPr/>
          <a:lstStyle/>
          <a:p>
            <a:r>
              <a:rPr lang="lv-LV" dirty="0">
                <a:latin typeface="Times New Roman" panose="02020603050405020304" pitchFamily="18" charset="0"/>
                <a:cs typeface="Times New Roman" panose="02020603050405020304" pitchFamily="18" charset="0"/>
              </a:rPr>
              <a:t>VIAA izstrādātās aptaujas veikšana 9. un 12.klašu skolēniem.</a:t>
            </a:r>
          </a:p>
          <a:p>
            <a:r>
              <a:rPr lang="lv-LV" dirty="0">
                <a:latin typeface="Times New Roman" panose="02020603050405020304" pitchFamily="18" charset="0"/>
                <a:cs typeface="Times New Roman" panose="02020603050405020304" pitchFamily="18" charset="0"/>
              </a:rPr>
              <a:t>Karjeras izglītības atbalsta plānošana Balvu novada Izglītības nozares attīstības stratēģijā 2019.-2024.gadam.</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8302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304800" y="609600"/>
            <a:ext cx="8534400" cy="1143000"/>
          </a:xfrm>
        </p:spPr>
        <p:txBody>
          <a:bodyPr>
            <a:noAutofit/>
          </a:bodyPr>
          <a:lstStyle/>
          <a:p>
            <a:pPr algn="ctr"/>
            <a:r>
              <a:rPr lang="lv-LV" sz="3200" b="1" dirty="0">
                <a:solidFill>
                  <a:schemeClr val="tx1"/>
                </a:solidFill>
                <a:latin typeface="Times New Roman" pitchFamily="18" charset="0"/>
                <a:cs typeface="Times New Roman" pitchFamily="18" charset="0"/>
              </a:rPr>
              <a:t>Karjeras attīstības atbalsta </a:t>
            </a:r>
            <a:br>
              <a:rPr lang="lv-LV" sz="3200" b="1" dirty="0">
                <a:solidFill>
                  <a:schemeClr val="tx1"/>
                </a:solidFill>
                <a:latin typeface="Times New Roman" pitchFamily="18" charset="0"/>
                <a:cs typeface="Times New Roman" pitchFamily="18" charset="0"/>
              </a:rPr>
            </a:br>
            <a:r>
              <a:rPr lang="lv-LV" sz="3200" b="1" u="sng" dirty="0">
                <a:solidFill>
                  <a:schemeClr val="tx1"/>
                </a:solidFill>
                <a:latin typeface="Times New Roman" pitchFamily="18" charset="0"/>
                <a:cs typeface="Times New Roman" pitchFamily="18" charset="0"/>
              </a:rPr>
              <a:t>bezmaksas pasākumu</a:t>
            </a:r>
            <a:r>
              <a:rPr lang="lv-LV" sz="3200" b="1" dirty="0">
                <a:solidFill>
                  <a:schemeClr val="tx1"/>
                </a:solidFill>
                <a:latin typeface="Times New Roman" pitchFamily="18" charset="0"/>
                <a:cs typeface="Times New Roman" pitchFamily="18" charset="0"/>
              </a:rPr>
              <a:t> </a:t>
            </a:r>
            <a:br>
              <a:rPr lang="lv-LV" sz="3200" b="1" dirty="0">
                <a:solidFill>
                  <a:schemeClr val="tx1"/>
                </a:solidFill>
                <a:latin typeface="Times New Roman" pitchFamily="18" charset="0"/>
                <a:cs typeface="Times New Roman" pitchFamily="18" charset="0"/>
              </a:rPr>
            </a:br>
            <a:r>
              <a:rPr lang="lv-LV" sz="3200" b="1" dirty="0">
                <a:solidFill>
                  <a:schemeClr val="tx1"/>
                </a:solidFill>
                <a:latin typeface="Times New Roman" pitchFamily="18" charset="0"/>
                <a:cs typeface="Times New Roman" pitchFamily="18" charset="0"/>
              </a:rPr>
              <a:t>koordinēšana, organizēšana un vadīšana</a:t>
            </a:r>
            <a:endParaRPr lang="lv-LV" sz="3200" dirty="0">
              <a:solidFill>
                <a:schemeClr val="tx1"/>
              </a:solidFill>
              <a:latin typeface="Times New Roman" pitchFamily="18" charset="0"/>
              <a:cs typeface="Times New Roman" pitchFamily="18" charset="0"/>
            </a:endParaRPr>
          </a:p>
        </p:txBody>
      </p:sp>
      <p:sp>
        <p:nvSpPr>
          <p:cNvPr id="3" name="Satura vietturis 2"/>
          <p:cNvSpPr>
            <a:spLocks noGrp="1"/>
          </p:cNvSpPr>
          <p:nvPr>
            <p:ph idx="1"/>
          </p:nvPr>
        </p:nvSpPr>
        <p:spPr>
          <a:xfrm>
            <a:off x="381000" y="3200400"/>
            <a:ext cx="8382000" cy="4495800"/>
          </a:xfrm>
        </p:spPr>
        <p:txBody>
          <a:bodyPr>
            <a:normAutofit/>
          </a:bodyPr>
          <a:lstStyle/>
          <a:p>
            <a:r>
              <a:rPr lang="lv-LV" b="1" dirty="0">
                <a:latin typeface="Times New Roman" pitchFamily="18" charset="0"/>
                <a:cs typeface="Times New Roman" pitchFamily="18" charset="0"/>
              </a:rPr>
              <a:t>Klases audzināšanas stundas- </a:t>
            </a:r>
            <a:r>
              <a:rPr lang="lv-LV" b="1" dirty="0">
                <a:solidFill>
                  <a:srgbClr val="00B050"/>
                </a:solidFill>
                <a:latin typeface="Times New Roman" pitchFamily="18" charset="0"/>
                <a:cs typeface="Times New Roman" pitchFamily="18" charset="0"/>
              </a:rPr>
              <a:t>200</a:t>
            </a:r>
          </a:p>
          <a:p>
            <a:r>
              <a:rPr lang="lv-LV" b="1" dirty="0">
                <a:latin typeface="Times New Roman" pitchFamily="18" charset="0"/>
                <a:cs typeface="Times New Roman" pitchFamily="18" charset="0"/>
              </a:rPr>
              <a:t>Individuālo karjeras konsultāciju</a:t>
            </a:r>
            <a:r>
              <a:rPr lang="lv-LV" dirty="0">
                <a:latin typeface="Times New Roman" pitchFamily="18" charset="0"/>
                <a:cs typeface="Times New Roman" pitchFamily="18" charset="0"/>
              </a:rPr>
              <a:t> nodrošināšana Balvu Valsts ģimnāzijas 7. un 12.klases un Stacijas pamatskolas 9.klases 8 izglītojamajiem- </a:t>
            </a:r>
            <a:r>
              <a:rPr lang="lv-LV" b="1" dirty="0">
                <a:solidFill>
                  <a:srgbClr val="00B050"/>
                </a:solidFill>
                <a:latin typeface="Times New Roman" pitchFamily="18" charset="0"/>
                <a:cs typeface="Times New Roman" pitchFamily="18" charset="0"/>
              </a:rPr>
              <a:t>39</a:t>
            </a:r>
          </a:p>
          <a:p>
            <a:r>
              <a:rPr lang="lv-LV" b="1" dirty="0">
                <a:latin typeface="Times New Roman" pitchFamily="18" charset="0"/>
                <a:cs typeface="Times New Roman" pitchFamily="18" charset="0"/>
              </a:rPr>
              <a:t>Pasākumi pirmsskolas izglītības iestādēs- </a:t>
            </a:r>
            <a:r>
              <a:rPr lang="lv-LV" b="1" dirty="0">
                <a:solidFill>
                  <a:srgbClr val="00B050"/>
                </a:solidFill>
                <a:latin typeface="Times New Roman" pitchFamily="18" charset="0"/>
                <a:cs typeface="Times New Roman" pitchFamily="18" charset="0"/>
              </a:rPr>
              <a:t>3 </a:t>
            </a:r>
            <a:r>
              <a:rPr lang="lv-LV" dirty="0">
                <a:latin typeface="Times New Roman" pitchFamily="18" charset="0"/>
                <a:cs typeface="Times New Roman" pitchFamily="18" charset="0"/>
              </a:rPr>
              <a:t>(Baltinavas vidusskolas PII grupā, PII «Sienāzītis» un Tilžas PII)</a:t>
            </a:r>
          </a:p>
          <a:p>
            <a:r>
              <a:rPr lang="lv-LV" b="1" dirty="0">
                <a:latin typeface="Times New Roman" pitchFamily="18" charset="0"/>
                <a:cs typeface="Times New Roman" pitchFamily="18" charset="0"/>
              </a:rPr>
              <a:t>Pasākumi skolās un ārpus- </a:t>
            </a:r>
            <a:r>
              <a:rPr lang="lv-LV" b="1" dirty="0">
                <a:solidFill>
                  <a:srgbClr val="00B050"/>
                </a:solidFill>
                <a:latin typeface="Times New Roman" pitchFamily="18" charset="0"/>
                <a:cs typeface="Times New Roman" pitchFamily="18" charset="0"/>
              </a:rPr>
              <a:t>30</a:t>
            </a:r>
            <a:r>
              <a:rPr lang="lv-LV" dirty="0">
                <a:latin typeface="Times New Roman" pitchFamily="18" charset="0"/>
                <a:cs typeface="Times New Roman" pitchFamily="18" charset="0"/>
              </a:rPr>
              <a:t> (t.sk. vecāku sapulces, skolotāju kopsapulce, projektu nedēļa, karjeras stundas BPVV)</a:t>
            </a:r>
          </a:p>
          <a:p>
            <a:endParaRPr lang="lv-LV" dirty="0">
              <a:latin typeface="Times New Roman" pitchFamily="18" charset="0"/>
              <a:cs typeface="Times New Roman" pitchFamily="18" charset="0"/>
            </a:endParaRPr>
          </a:p>
          <a:p>
            <a:endParaRPr lang="lv-LV" dirty="0">
              <a:latin typeface="Times New Roman" pitchFamily="18" charset="0"/>
              <a:cs typeface="Times New Roman" pitchFamily="18" charset="0"/>
            </a:endParaRPr>
          </a:p>
          <a:p>
            <a:pPr>
              <a:buNone/>
            </a:pPr>
            <a:endParaRPr lang="lv-LV" dirty="0">
              <a:latin typeface="Times New Roman" pitchFamily="18" charset="0"/>
              <a:cs typeface="Times New Roman" pitchFamily="18" charset="0"/>
            </a:endParaRPr>
          </a:p>
          <a:p>
            <a:pPr>
              <a:buNone/>
            </a:pPr>
            <a:endParaRPr lang="lv-LV" b="1" i="1" u="sng" dirty="0">
              <a:latin typeface="Times New Roman" pitchFamily="18" charset="0"/>
              <a:cs typeface="Times New Roman" pitchFamily="18" charset="0"/>
            </a:endParaRPr>
          </a:p>
          <a:p>
            <a:pPr>
              <a:buNone/>
            </a:pPr>
            <a:endParaRPr lang="lv-LV" b="1" i="1" u="sng" dirty="0">
              <a:latin typeface="Times New Roman" pitchFamily="18" charset="0"/>
              <a:cs typeface="Times New Roman" pitchFamily="18" charset="0"/>
            </a:endParaRPr>
          </a:p>
          <a:p>
            <a:pPr>
              <a:buNone/>
            </a:pPr>
            <a:endParaRPr lang="lv-LV" b="1" i="1" u="sng"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685800" y="762000"/>
            <a:ext cx="8153400" cy="6096000"/>
          </a:xfrm>
        </p:spPr>
        <p:txBody>
          <a:bodyPr>
            <a:normAutofit fontScale="92500" lnSpcReduction="20000"/>
          </a:bodyPr>
          <a:lstStyle/>
          <a:p>
            <a:r>
              <a:rPr lang="lv-LV" b="1" u="sng" dirty="0">
                <a:latin typeface="Times New Roman" pitchFamily="18" charset="0"/>
                <a:cs typeface="Times New Roman" pitchFamily="18" charset="0"/>
              </a:rPr>
              <a:t>Ārpusstundu bezmaksas pasākumi sadarbībā ar:</a:t>
            </a:r>
            <a:endParaRPr lang="lv-LV" i="1" dirty="0">
              <a:latin typeface="Times New Roman" pitchFamily="18" charset="0"/>
              <a:cs typeface="Times New Roman" pitchFamily="18" charset="0"/>
            </a:endParaRPr>
          </a:p>
          <a:p>
            <a:pPr>
              <a:buNone/>
            </a:pPr>
            <a:r>
              <a:rPr lang="lv-LV" i="1" dirty="0">
                <a:latin typeface="Times New Roman" pitchFamily="18" charset="0"/>
                <a:cs typeface="Times New Roman" pitchFamily="18" charset="0"/>
              </a:rPr>
              <a:t>1.) Balvu Bērnu un jauniešu centru</a:t>
            </a:r>
          </a:p>
          <a:p>
            <a:pPr>
              <a:buNone/>
            </a:pPr>
            <a:r>
              <a:rPr lang="lv-LV" i="1" dirty="0">
                <a:latin typeface="Times New Roman" pitchFamily="18" charset="0"/>
                <a:cs typeface="Times New Roman" pitchFamily="18" charset="0"/>
              </a:rPr>
              <a:t>2.) Gulbenes Jauniešu centru «Bāze»</a:t>
            </a:r>
          </a:p>
          <a:p>
            <a:pPr>
              <a:buNone/>
            </a:pPr>
            <a:r>
              <a:rPr lang="lv-LV" i="1" dirty="0">
                <a:latin typeface="Times New Roman" pitchFamily="18" charset="0"/>
                <a:cs typeface="Times New Roman" pitchFamily="18" charset="0"/>
              </a:rPr>
              <a:t>3.) LR Valsts Robežsardzes Viļakas pārvaldi</a:t>
            </a:r>
          </a:p>
          <a:p>
            <a:pPr>
              <a:buNone/>
            </a:pPr>
            <a:r>
              <a:rPr lang="lv-LV" i="1" dirty="0">
                <a:latin typeface="Times New Roman" pitchFamily="18" charset="0"/>
                <a:cs typeface="Times New Roman" pitchFamily="18" charset="0"/>
              </a:rPr>
              <a:t>4.)VUGD </a:t>
            </a:r>
          </a:p>
          <a:p>
            <a:pPr>
              <a:buNone/>
            </a:pPr>
            <a:r>
              <a:rPr lang="lv-LV" i="1" dirty="0">
                <a:latin typeface="Times New Roman" pitchFamily="18" charset="0"/>
                <a:cs typeface="Times New Roman" pitchFamily="18" charset="0"/>
              </a:rPr>
              <a:t>5.) skolu absolventiem</a:t>
            </a:r>
          </a:p>
          <a:p>
            <a:pPr>
              <a:buNone/>
            </a:pPr>
            <a:r>
              <a:rPr lang="lv-LV" i="1" dirty="0">
                <a:latin typeface="Times New Roman" pitchFamily="18" charset="0"/>
                <a:cs typeface="Times New Roman" pitchFamily="18" charset="0"/>
              </a:rPr>
              <a:t>6.) Izglītības un personīgās izaugsmes projektu «Esi līderis»</a:t>
            </a:r>
          </a:p>
          <a:p>
            <a:pPr>
              <a:buNone/>
            </a:pPr>
            <a:r>
              <a:rPr lang="lv-LV" i="1" dirty="0">
                <a:latin typeface="Times New Roman" pitchFamily="18" charset="0"/>
                <a:cs typeface="Times New Roman" pitchFamily="18" charset="0"/>
              </a:rPr>
              <a:t>7.) Swedbank (programma «Dzīvei gatavs» mācību stundas skolās)</a:t>
            </a:r>
          </a:p>
          <a:p>
            <a:pPr>
              <a:buNone/>
            </a:pPr>
            <a:r>
              <a:rPr lang="lv-LV" i="1" dirty="0">
                <a:latin typeface="Times New Roman" pitchFamily="18" charset="0"/>
                <a:cs typeface="Times New Roman" pitchFamily="18" charset="0"/>
              </a:rPr>
              <a:t>8.) </a:t>
            </a:r>
            <a:r>
              <a:rPr lang="en-US" i="1" dirty="0">
                <a:latin typeface="Times New Roman" panose="02020603050405020304" pitchFamily="18" charset="0"/>
                <a:cs typeface="Times New Roman" panose="02020603050405020304" pitchFamily="18" charset="0"/>
              </a:rPr>
              <a:t>SEB </a:t>
            </a:r>
            <a:r>
              <a:rPr lang="en-US" i="1" dirty="0" err="1">
                <a:latin typeface="Times New Roman" panose="02020603050405020304" pitchFamily="18" charset="0"/>
                <a:cs typeface="Times New Roman" panose="02020603050405020304" pitchFamily="18" charset="0"/>
              </a:rPr>
              <a:t>bankas</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Alūksnes</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filiāl</a:t>
            </a:r>
            <a:r>
              <a:rPr lang="lv-LV" i="1" dirty="0">
                <a:latin typeface="Times New Roman" panose="02020603050405020304" pitchFamily="18" charset="0"/>
                <a:cs typeface="Times New Roman" panose="02020603050405020304" pitchFamily="18" charset="0"/>
              </a:rPr>
              <a:t>i (izglītojoša nodarbība 12.klašu skolēniem un viņu vecākiem </a:t>
            </a:r>
            <a:r>
              <a:rPr lang="en-US" i="1" dirty="0">
                <a:latin typeface="Times New Roman" panose="02020603050405020304" pitchFamily="18" charset="0"/>
                <a:cs typeface="Times New Roman" panose="02020603050405020304" pitchFamily="18" charset="0"/>
              </a:rPr>
              <a:t>“</a:t>
            </a:r>
            <a:r>
              <a:rPr lang="en-US" i="1" dirty="0" err="1">
                <a:latin typeface="Times New Roman" panose="02020603050405020304" pitchFamily="18" charset="0"/>
                <a:cs typeface="Times New Roman" panose="02020603050405020304" pitchFamily="18" charset="0"/>
              </a:rPr>
              <a:t>Studiju</a:t>
            </a:r>
            <a:r>
              <a:rPr lang="en-US" i="1" dirty="0">
                <a:latin typeface="Times New Roman" panose="02020603050405020304" pitchFamily="18" charset="0"/>
                <a:cs typeface="Times New Roman" panose="02020603050405020304" pitchFamily="18" charset="0"/>
              </a:rPr>
              <a:t> un </a:t>
            </a:r>
            <a:r>
              <a:rPr lang="en-US" i="1" dirty="0" err="1">
                <a:latin typeface="Times New Roman" panose="02020603050405020304" pitchFamily="18" charset="0"/>
                <a:cs typeface="Times New Roman" panose="02020603050405020304" pitchFamily="18" charset="0"/>
              </a:rPr>
              <a:t>studējošā</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kredīti</a:t>
            </a:r>
            <a:r>
              <a:rPr lang="en-US" i="1" dirty="0">
                <a:latin typeface="Times New Roman" panose="02020603050405020304" pitchFamily="18" charset="0"/>
                <a:cs typeface="Times New Roman" panose="02020603050405020304" pitchFamily="18" charset="0"/>
              </a:rPr>
              <a:t>”</a:t>
            </a:r>
            <a:r>
              <a:rPr lang="lv-LV" i="1" dirty="0">
                <a:latin typeface="Times New Roman" panose="02020603050405020304" pitchFamily="18" charset="0"/>
                <a:cs typeface="Times New Roman" panose="02020603050405020304" pitchFamily="18" charset="0"/>
              </a:rPr>
              <a:t>)</a:t>
            </a:r>
          </a:p>
          <a:p>
            <a:pPr>
              <a:buNone/>
            </a:pPr>
            <a:r>
              <a:rPr lang="lv-LV" i="1" dirty="0">
                <a:latin typeface="Times New Roman" panose="02020603050405020304" pitchFamily="18" charset="0"/>
                <a:cs typeface="Times New Roman" panose="02020603050405020304" pitchFamily="18" charset="0"/>
              </a:rPr>
              <a:t>9.) Balvu novada Izglītības, kultūras un sporta pārvaldes vadītāju </a:t>
            </a:r>
            <a:r>
              <a:rPr lang="lv-LV" i="1" dirty="0" err="1">
                <a:latin typeface="Times New Roman" panose="02020603050405020304" pitchFamily="18" charset="0"/>
                <a:cs typeface="Times New Roman" panose="02020603050405020304" pitchFamily="18" charset="0"/>
              </a:rPr>
              <a:t>I.Kaļvu</a:t>
            </a:r>
            <a:r>
              <a:rPr lang="lv-LV" i="1" dirty="0">
                <a:latin typeface="Times New Roman" panose="02020603050405020304" pitchFamily="18" charset="0"/>
                <a:cs typeface="Times New Roman" panose="02020603050405020304" pitchFamily="18" charset="0"/>
              </a:rPr>
              <a:t>, Balvu novada deputāti, uzņēmēju, BVĢ vecāku padomes priekšsēdētāju </a:t>
            </a:r>
            <a:r>
              <a:rPr lang="lv-LV" i="1" dirty="0" err="1">
                <a:latin typeface="Times New Roman" panose="02020603050405020304" pitchFamily="18" charset="0"/>
                <a:cs typeface="Times New Roman" panose="02020603050405020304" pitchFamily="18" charset="0"/>
              </a:rPr>
              <a:t>A.Mežali</a:t>
            </a:r>
            <a:r>
              <a:rPr lang="lv-LV" i="1" dirty="0">
                <a:latin typeface="Times New Roman" panose="02020603050405020304" pitchFamily="18" charset="0"/>
                <a:cs typeface="Times New Roman" panose="02020603050405020304" pitchFamily="18" charset="0"/>
              </a:rPr>
              <a:t>, SIA “</a:t>
            </a:r>
            <a:r>
              <a:rPr lang="lv-LV" i="1" dirty="0" err="1">
                <a:latin typeface="Times New Roman" panose="02020603050405020304" pitchFamily="18" charset="0"/>
                <a:cs typeface="Times New Roman" panose="02020603050405020304" pitchFamily="18" charset="0"/>
              </a:rPr>
              <a:t>Senda</a:t>
            </a:r>
            <a:r>
              <a:rPr lang="lv-LV" i="1" dirty="0">
                <a:latin typeface="Times New Roman" panose="02020603050405020304" pitchFamily="18" charset="0"/>
                <a:cs typeface="Times New Roman" panose="02020603050405020304" pitchFamily="18" charset="0"/>
              </a:rPr>
              <a:t> </a:t>
            </a:r>
            <a:r>
              <a:rPr lang="lv-LV" i="1" dirty="0" err="1">
                <a:latin typeface="Times New Roman" panose="02020603050405020304" pitchFamily="18" charset="0"/>
                <a:cs typeface="Times New Roman" panose="02020603050405020304" pitchFamily="18" charset="0"/>
              </a:rPr>
              <a:t>Dz</a:t>
            </a:r>
            <a:r>
              <a:rPr lang="lv-LV" i="1" dirty="0">
                <a:latin typeface="Times New Roman" panose="02020603050405020304" pitchFamily="18" charset="0"/>
                <a:cs typeface="Times New Roman" panose="02020603050405020304" pitchFamily="18" charset="0"/>
              </a:rPr>
              <a:t>” īpašnieci un uzņēmēju </a:t>
            </a:r>
            <a:r>
              <a:rPr lang="lv-LV" i="1" dirty="0" err="1">
                <a:latin typeface="Times New Roman" panose="02020603050405020304" pitchFamily="18" charset="0"/>
                <a:cs typeface="Times New Roman" panose="02020603050405020304" pitchFamily="18" charset="0"/>
              </a:rPr>
              <a:t>Dz.Sprudzāni</a:t>
            </a:r>
            <a:r>
              <a:rPr lang="lv-LV" i="1" dirty="0">
                <a:latin typeface="Times New Roman" panose="02020603050405020304" pitchFamily="18" charset="0"/>
                <a:cs typeface="Times New Roman" panose="02020603050405020304" pitchFamily="18" charset="0"/>
              </a:rPr>
              <a:t>, Bērzkalnes pagasta pārvaldes vadītāju </a:t>
            </a:r>
            <a:r>
              <a:rPr lang="lv-LV" i="1" dirty="0" err="1">
                <a:latin typeface="Times New Roman" panose="02020603050405020304" pitchFamily="18" charset="0"/>
                <a:cs typeface="Times New Roman" panose="02020603050405020304" pitchFamily="18" charset="0"/>
              </a:rPr>
              <a:t>S.Salenieci</a:t>
            </a:r>
            <a:r>
              <a:rPr lang="lv-LV" i="1" dirty="0">
                <a:latin typeface="Times New Roman" panose="02020603050405020304" pitchFamily="18" charset="0"/>
                <a:cs typeface="Times New Roman" panose="02020603050405020304" pitchFamily="18" charset="0"/>
              </a:rPr>
              <a:t>, Valsts probācijas dienesta, Balvu teritoriālās struktūrvienības vecākā probācijas speciālisti </a:t>
            </a:r>
            <a:r>
              <a:rPr lang="lv-LV" i="1" dirty="0" err="1">
                <a:latin typeface="Times New Roman" panose="02020603050405020304" pitchFamily="18" charset="0"/>
                <a:cs typeface="Times New Roman" panose="02020603050405020304" pitchFamily="18" charset="0"/>
              </a:rPr>
              <a:t>R.Salenieci</a:t>
            </a:r>
            <a:r>
              <a:rPr lang="lv-LV" i="1" dirty="0">
                <a:latin typeface="Times New Roman" panose="02020603050405020304" pitchFamily="18" charset="0"/>
                <a:cs typeface="Times New Roman" panose="02020603050405020304" pitchFamily="18" charset="0"/>
              </a:rPr>
              <a:t>.</a:t>
            </a:r>
          </a:p>
          <a:p>
            <a:pPr>
              <a:buNone/>
            </a:pPr>
            <a:endParaRPr lang="lv-LV" b="1" i="1" u="sng" dirty="0">
              <a:latin typeface="Times New Roman" pitchFamily="18" charset="0"/>
              <a:cs typeface="Times New Roman" pitchFamily="18" charset="0"/>
            </a:endParaRPr>
          </a:p>
          <a:p>
            <a:endParaRPr lang="lv-LV"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685800" y="762000"/>
            <a:ext cx="8153400" cy="6096000"/>
          </a:xfrm>
        </p:spPr>
        <p:txBody>
          <a:bodyPr>
            <a:normAutofit lnSpcReduction="10000"/>
          </a:bodyPr>
          <a:lstStyle/>
          <a:p>
            <a:r>
              <a:rPr lang="lv-LV" b="1" u="sng" dirty="0">
                <a:latin typeface="Times New Roman" pitchFamily="18" charset="0"/>
                <a:cs typeface="Times New Roman" pitchFamily="18" charset="0"/>
              </a:rPr>
              <a:t>Ārpusstundu bezmaksas pasākumi sadarbībā ar:</a:t>
            </a:r>
            <a:endParaRPr lang="lv-LV" i="1" dirty="0">
              <a:latin typeface="Times New Roman" pitchFamily="18" charset="0"/>
              <a:cs typeface="Times New Roman" pitchFamily="18" charset="0"/>
            </a:endParaRPr>
          </a:p>
          <a:p>
            <a:pPr>
              <a:buNone/>
            </a:pPr>
            <a:r>
              <a:rPr lang="lv-LV" i="1" dirty="0">
                <a:latin typeface="Times New Roman" pitchFamily="18" charset="0"/>
                <a:cs typeface="Times New Roman" pitchFamily="18" charset="0"/>
              </a:rPr>
              <a:t>10.) profesionālās un augstākās izglītības iestādēm ( Latvijas Universitāti, LU Paula Stradiņa medicīnas koledžu, LU Alūksnes filiāli, Rīgas Tehniskās universitātes </a:t>
            </a:r>
            <a:r>
              <a:rPr lang="lv-LV" i="1" dirty="0" err="1">
                <a:latin typeface="Times New Roman" panose="02020603050405020304" pitchFamily="18" charset="0"/>
                <a:cs typeface="Times New Roman" panose="02020603050405020304" pitchFamily="18" charset="0"/>
              </a:rPr>
              <a:t>Cēsu</a:t>
            </a:r>
            <a:r>
              <a:rPr lang="lv-LV" i="1" dirty="0">
                <a:latin typeface="Times New Roman" panose="02020603050405020304" pitchFamily="18" charset="0"/>
                <a:cs typeface="Times New Roman" panose="02020603050405020304" pitchFamily="18" charset="0"/>
              </a:rPr>
              <a:t> filiāli, Rīgas Stradiņa universitāti, RSU Sarkanā Krusta medicīnas koledžu, Jelgavas tehnikumu, Rēzeknes Tehnoloģiju akadēmiju, Banku augstskolu, Jēkabpils </a:t>
            </a:r>
            <a:r>
              <a:rPr lang="lv-LV" i="1" dirty="0" err="1">
                <a:latin typeface="Times New Roman" panose="02020603050405020304" pitchFamily="18" charset="0"/>
                <a:cs typeface="Times New Roman" panose="02020603050405020304" pitchFamily="18" charset="0"/>
              </a:rPr>
              <a:t>Agrobiznesa</a:t>
            </a:r>
            <a:r>
              <a:rPr lang="lv-LV" i="1" dirty="0">
                <a:latin typeface="Times New Roman" panose="02020603050405020304" pitchFamily="18" charset="0"/>
                <a:cs typeface="Times New Roman" panose="02020603050405020304" pitchFamily="18" charset="0"/>
              </a:rPr>
              <a:t> koledžu, Valsts Robežsardzes koledžu, Malnavas koledžu, RISEBA, Biznesa augstskolu “Turība”, Ekonomikas un kultūras augstskolu, Rīgas Ekonomikas augstskolu, Alberta koledžu, Rīgas Tūrisma un radošās industrijas tehnikuma Preiļu filiāli, Ogres tehnikumu, Smiltenes tehnikumu, Smiltenes tehnikumu </a:t>
            </a:r>
            <a:r>
              <a:rPr lang="lv-LV" i="1" dirty="0" err="1">
                <a:latin typeface="Times New Roman" panose="02020603050405020304" pitchFamily="18" charset="0"/>
                <a:cs typeface="Times New Roman" panose="02020603050405020304" pitchFamily="18" charset="0"/>
              </a:rPr>
              <a:t>Aļvišķos</a:t>
            </a:r>
            <a:r>
              <a:rPr lang="lv-LV" i="1" dirty="0">
                <a:latin typeface="Times New Roman" panose="02020603050405020304" pitchFamily="18" charset="0"/>
                <a:cs typeface="Times New Roman" panose="02020603050405020304" pitchFamily="18" charset="0"/>
              </a:rPr>
              <a:t> un </a:t>
            </a:r>
            <a:r>
              <a:rPr lang="lv-LV" i="1" dirty="0" err="1">
                <a:latin typeface="Times New Roman" panose="02020603050405020304" pitchFamily="18" charset="0"/>
                <a:cs typeface="Times New Roman" panose="02020603050405020304" pitchFamily="18" charset="0"/>
              </a:rPr>
              <a:t>Balticcouncil</a:t>
            </a:r>
            <a:r>
              <a:rPr lang="lv-LV" i="1" dirty="0">
                <a:latin typeface="Times New Roman" panose="02020603050405020304" pitchFamily="18" charset="0"/>
                <a:cs typeface="Times New Roman" panose="02020603050405020304" pitchFamily="18" charset="0"/>
              </a:rPr>
              <a:t>- Studijas Eiropā). </a:t>
            </a:r>
          </a:p>
          <a:p>
            <a:pPr>
              <a:buNone/>
            </a:pPr>
            <a:r>
              <a:rPr lang="lv-LV" i="1" dirty="0">
                <a:latin typeface="Times New Roman" panose="02020603050405020304" pitchFamily="18" charset="0"/>
                <a:cs typeface="Times New Roman" panose="02020603050405020304" pitchFamily="18" charset="0"/>
              </a:rPr>
              <a:t>    Izglītības izstādes “Skola 2019” organizēšana BVĢ</a:t>
            </a:r>
          </a:p>
          <a:p>
            <a:pPr>
              <a:buNone/>
            </a:pPr>
            <a:r>
              <a:rPr lang="lv-LV" i="1" dirty="0">
                <a:latin typeface="Times New Roman" panose="02020603050405020304" pitchFamily="18" charset="0"/>
                <a:cs typeface="Times New Roman" panose="02020603050405020304" pitchFamily="18" charset="0"/>
              </a:rPr>
              <a:t>11.) BPVV (dalība foruma «Profesionālā izglītība- atslēga uz darba tirgu» organizēšanā).</a:t>
            </a:r>
          </a:p>
          <a:p>
            <a:pPr>
              <a:buNone/>
            </a:pPr>
            <a:endParaRPr lang="lv-LV" b="1" i="1" u="sng" dirty="0">
              <a:latin typeface="Times New Roman" pitchFamily="18" charset="0"/>
              <a:cs typeface="Times New Roman" pitchFamily="18" charset="0"/>
            </a:endParaRPr>
          </a:p>
          <a:p>
            <a:endParaRPr lang="lv-LV" dirty="0"/>
          </a:p>
        </p:txBody>
      </p:sp>
    </p:spTree>
    <p:extLst>
      <p:ext uri="{BB962C8B-B14F-4D97-AF65-F5344CB8AC3E}">
        <p14:creationId xmlns:p14="http://schemas.microsoft.com/office/powerpoint/2010/main" val="1647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title"/>
          </p:nvPr>
        </p:nvSpPr>
        <p:spPr>
          <a:xfrm>
            <a:off x="0" y="171157"/>
            <a:ext cx="8763000" cy="1143000"/>
          </a:xfrm>
        </p:spPr>
        <p:txBody>
          <a:bodyPr>
            <a:noAutofit/>
          </a:bodyPr>
          <a:lstStyle/>
          <a:p>
            <a:pPr algn="ctr"/>
            <a:r>
              <a:rPr lang="lv-LV" sz="3200" b="1" dirty="0">
                <a:solidFill>
                  <a:schemeClr val="tx1"/>
                </a:solidFill>
                <a:latin typeface="Times New Roman" pitchFamily="18" charset="0"/>
                <a:cs typeface="Times New Roman" pitchFamily="18" charset="0"/>
              </a:rPr>
              <a:t>Karjeras attīstības atbalsta </a:t>
            </a:r>
            <a:br>
              <a:rPr lang="lv-LV" sz="3200" b="1" dirty="0">
                <a:solidFill>
                  <a:schemeClr val="tx1"/>
                </a:solidFill>
                <a:latin typeface="Times New Roman" pitchFamily="18" charset="0"/>
                <a:cs typeface="Times New Roman" pitchFamily="18" charset="0"/>
              </a:rPr>
            </a:br>
            <a:r>
              <a:rPr lang="lv-LV" sz="3200" b="1" u="sng" dirty="0">
                <a:solidFill>
                  <a:schemeClr val="tx1"/>
                </a:solidFill>
                <a:latin typeface="Times New Roman" pitchFamily="18" charset="0"/>
                <a:cs typeface="Times New Roman" pitchFamily="18" charset="0"/>
              </a:rPr>
              <a:t>maksas pasākumu </a:t>
            </a:r>
            <a:br>
              <a:rPr lang="lv-LV" sz="3200" b="1" u="sng" dirty="0">
                <a:solidFill>
                  <a:schemeClr val="tx1"/>
                </a:solidFill>
                <a:latin typeface="Times New Roman" pitchFamily="18" charset="0"/>
                <a:cs typeface="Times New Roman" pitchFamily="18" charset="0"/>
              </a:rPr>
            </a:br>
            <a:r>
              <a:rPr lang="lv-LV" sz="3200" b="1" dirty="0">
                <a:solidFill>
                  <a:schemeClr val="tx1"/>
                </a:solidFill>
                <a:latin typeface="Times New Roman" pitchFamily="18" charset="0"/>
                <a:cs typeface="Times New Roman" pitchFamily="18" charset="0"/>
              </a:rPr>
              <a:t>koordinēšana, organizēšana un vadīšana</a:t>
            </a:r>
            <a:endParaRPr lang="lv-LV" sz="3200" dirty="0">
              <a:solidFill>
                <a:schemeClr val="tx1"/>
              </a:solidFill>
              <a:latin typeface="Times New Roman" pitchFamily="18" charset="0"/>
              <a:cs typeface="Times New Roman" pitchFamily="18" charset="0"/>
            </a:endParaRPr>
          </a:p>
        </p:txBody>
      </p:sp>
      <p:sp>
        <p:nvSpPr>
          <p:cNvPr id="3" name="Satura vietturis 2"/>
          <p:cNvSpPr>
            <a:spLocks noGrp="1"/>
          </p:cNvSpPr>
          <p:nvPr>
            <p:ph idx="1"/>
          </p:nvPr>
        </p:nvSpPr>
        <p:spPr>
          <a:xfrm>
            <a:off x="295422" y="1524000"/>
            <a:ext cx="8763000" cy="5181600"/>
          </a:xfrm>
        </p:spPr>
        <p:txBody>
          <a:bodyPr>
            <a:normAutofit fontScale="92500" lnSpcReduction="20000"/>
          </a:bodyPr>
          <a:lstStyle/>
          <a:p>
            <a:r>
              <a:rPr lang="lv-LV" sz="2400" u="sng" dirty="0">
                <a:latin typeface="Times New Roman" pitchFamily="18" charset="0"/>
                <a:cs typeface="Times New Roman" pitchFamily="18" charset="0"/>
              </a:rPr>
              <a:t>Ārpusstundu pasākumi sadarbībā ar</a:t>
            </a:r>
            <a:r>
              <a:rPr lang="lv-LV" sz="2400" dirty="0">
                <a:latin typeface="Times New Roman" pitchFamily="18" charset="0"/>
                <a:cs typeface="Times New Roman" pitchFamily="18" charset="0"/>
              </a:rPr>
              <a:t>:</a:t>
            </a:r>
          </a:p>
          <a:p>
            <a:pPr>
              <a:buNone/>
            </a:pPr>
            <a:r>
              <a:rPr lang="lv-LV" sz="2400" i="1" dirty="0">
                <a:latin typeface="Times New Roman" pitchFamily="18" charset="0"/>
                <a:cs typeface="Times New Roman" pitchFamily="18" charset="0"/>
              </a:rPr>
              <a:t>1.) </a:t>
            </a:r>
            <a:r>
              <a:rPr lang="lv-LV" i="1" dirty="0">
                <a:latin typeface="Times New Roman" pitchFamily="18" charset="0"/>
                <a:cs typeface="Times New Roman" pitchFamily="18" charset="0"/>
              </a:rPr>
              <a:t>z/s “</a:t>
            </a:r>
            <a:r>
              <a:rPr lang="lv-LV" i="1" dirty="0" err="1">
                <a:latin typeface="Times New Roman" pitchFamily="18" charset="0"/>
                <a:cs typeface="Times New Roman" pitchFamily="18" charset="0"/>
              </a:rPr>
              <a:t>Kotiņi</a:t>
            </a:r>
            <a:r>
              <a:rPr lang="lv-LV" i="1" dirty="0">
                <a:latin typeface="Times New Roman" pitchFamily="18" charset="0"/>
                <a:cs typeface="Times New Roman" pitchFamily="18" charset="0"/>
              </a:rPr>
              <a:t>”, z/s “Grantiņi”, z/s “</a:t>
            </a:r>
            <a:r>
              <a:rPr lang="lv-LV" i="1" dirty="0" err="1">
                <a:latin typeface="Times New Roman" pitchFamily="18" charset="0"/>
                <a:cs typeface="Times New Roman" pitchFamily="18" charset="0"/>
              </a:rPr>
              <a:t>Kapulejas</a:t>
            </a:r>
            <a:r>
              <a:rPr lang="lv-LV" i="1" dirty="0">
                <a:latin typeface="Times New Roman" pitchFamily="18" charset="0"/>
                <a:cs typeface="Times New Roman" pitchFamily="18" charset="0"/>
              </a:rPr>
              <a:t>”, z/s «Kronīši», SIA </a:t>
            </a:r>
            <a:r>
              <a:rPr lang="lv-LV" i="1" dirty="0" err="1">
                <a:latin typeface="Times New Roman" pitchFamily="18" charset="0"/>
                <a:cs typeface="Times New Roman" pitchFamily="18" charset="0"/>
              </a:rPr>
              <a:t>Senda</a:t>
            </a:r>
            <a:r>
              <a:rPr lang="lv-LV" i="1" dirty="0">
                <a:latin typeface="Times New Roman" pitchFamily="18" charset="0"/>
                <a:cs typeface="Times New Roman" pitchFamily="18" charset="0"/>
              </a:rPr>
              <a:t>, SIA Linden Optika, </a:t>
            </a:r>
            <a:r>
              <a:rPr lang="lv-LV" i="1" dirty="0" err="1">
                <a:latin typeface="Times New Roman" pitchFamily="18" charset="0"/>
                <a:cs typeface="Times New Roman" pitchFamily="18" charset="0"/>
              </a:rPr>
              <a:t>Rekovas</a:t>
            </a:r>
            <a:r>
              <a:rPr lang="lv-LV" i="1" dirty="0">
                <a:latin typeface="Times New Roman" pitchFamily="18" charset="0"/>
                <a:cs typeface="Times New Roman" pitchFamily="18" charset="0"/>
              </a:rPr>
              <a:t> dzirnavām, IIC Dzelzceļa un Tvaiks, z/s «Sīļi», biedrību «Nāc un tusē», SIA «</a:t>
            </a:r>
            <a:r>
              <a:rPr lang="lv-LV" i="1" dirty="0" err="1">
                <a:latin typeface="Times New Roman" pitchFamily="18" charset="0"/>
                <a:cs typeface="Times New Roman" pitchFamily="18" charset="0"/>
              </a:rPr>
              <a:t>Čivix</a:t>
            </a:r>
            <a:r>
              <a:rPr lang="lv-LV" i="1" dirty="0">
                <a:latin typeface="Times New Roman" pitchFamily="18" charset="0"/>
                <a:cs typeface="Times New Roman" pitchFamily="18" charset="0"/>
              </a:rPr>
              <a:t>», SIA «AMATI projekts», SIA «AMISA», SIA «LEKOS», IK «3D ART», SIA «Rūjienas saldējums», SIA </a:t>
            </a:r>
            <a:r>
              <a:rPr lang="lv-LV" i="1" dirty="0" err="1">
                <a:latin typeface="Times New Roman" pitchFamily="18" charset="0"/>
                <a:cs typeface="Times New Roman" pitchFamily="18" charset="0"/>
              </a:rPr>
              <a:t>Steeldram</a:t>
            </a:r>
            <a:r>
              <a:rPr lang="lv-LV" i="1" dirty="0">
                <a:latin typeface="Times New Roman" pitchFamily="18" charset="0"/>
                <a:cs typeface="Times New Roman" pitchFamily="18" charset="0"/>
              </a:rPr>
              <a:t>, biedrību «SAVI», uzņēmēju </a:t>
            </a:r>
            <a:r>
              <a:rPr lang="lv-LV" i="1" dirty="0" err="1">
                <a:latin typeface="Times New Roman" pitchFamily="18" charset="0"/>
                <a:cs typeface="Times New Roman" pitchFamily="18" charset="0"/>
              </a:rPr>
              <a:t>R.Trubņiku</a:t>
            </a:r>
            <a:r>
              <a:rPr lang="lv-LV" i="1" dirty="0">
                <a:latin typeface="Times New Roman" pitchFamily="18" charset="0"/>
                <a:cs typeface="Times New Roman" pitchFamily="18" charset="0"/>
              </a:rPr>
              <a:t>, IU «Dana RK», SIA </a:t>
            </a:r>
            <a:r>
              <a:rPr lang="lv-LV" i="1" dirty="0" err="1">
                <a:latin typeface="Times New Roman" pitchFamily="18" charset="0"/>
                <a:cs typeface="Times New Roman" pitchFamily="18" charset="0"/>
              </a:rPr>
              <a:t>Inardi</a:t>
            </a:r>
            <a:r>
              <a:rPr lang="lv-LV" i="1" dirty="0">
                <a:latin typeface="Times New Roman" pitchFamily="18" charset="0"/>
                <a:cs typeface="Times New Roman" pitchFamily="18" charset="0"/>
              </a:rPr>
              <a:t>, SIA «Sociālo tehnoloģiju centrs», SIA «ANANASS»</a:t>
            </a:r>
          </a:p>
          <a:p>
            <a:pPr>
              <a:buNone/>
            </a:pPr>
            <a:r>
              <a:rPr lang="lv-LV" i="1" dirty="0">
                <a:latin typeface="Times New Roman" pitchFamily="18" charset="0"/>
                <a:cs typeface="Times New Roman" pitchFamily="18" charset="0"/>
              </a:rPr>
              <a:t>2.) Māksliniecēm </a:t>
            </a:r>
            <a:r>
              <a:rPr lang="lv-LV" i="1" dirty="0" err="1">
                <a:latin typeface="Times New Roman" pitchFamily="18" charset="0"/>
                <a:cs typeface="Times New Roman" pitchFamily="18" charset="0"/>
              </a:rPr>
              <a:t>E.Patmalnieci</a:t>
            </a:r>
            <a:r>
              <a:rPr lang="lv-LV" i="1" dirty="0">
                <a:latin typeface="Times New Roman" pitchFamily="18" charset="0"/>
                <a:cs typeface="Times New Roman" pitchFamily="18" charset="0"/>
              </a:rPr>
              <a:t> un </a:t>
            </a:r>
            <a:r>
              <a:rPr lang="lv-LV" i="1" dirty="0" err="1">
                <a:latin typeface="Times New Roman" pitchFamily="18" charset="0"/>
                <a:cs typeface="Times New Roman" pitchFamily="18" charset="0"/>
              </a:rPr>
              <a:t>L.Berne</a:t>
            </a:r>
            <a:endParaRPr lang="lv-LV" i="1" dirty="0">
              <a:latin typeface="Times New Roman" pitchFamily="18" charset="0"/>
              <a:cs typeface="Times New Roman" pitchFamily="18" charset="0"/>
            </a:endParaRPr>
          </a:p>
          <a:p>
            <a:pPr>
              <a:buNone/>
            </a:pPr>
            <a:r>
              <a:rPr lang="lv-LV" i="1" dirty="0">
                <a:latin typeface="Times New Roman" pitchFamily="18" charset="0"/>
                <a:cs typeface="Times New Roman" pitchFamily="18" charset="0"/>
              </a:rPr>
              <a:t>3.) Amatniekiem Andri Ločmeli, Vivitu </a:t>
            </a:r>
            <a:r>
              <a:rPr lang="lv-LV" i="1" dirty="0" err="1">
                <a:latin typeface="Times New Roman" pitchFamily="18" charset="0"/>
                <a:cs typeface="Times New Roman" pitchFamily="18" charset="0"/>
              </a:rPr>
              <a:t>Višņekovu</a:t>
            </a:r>
            <a:r>
              <a:rPr lang="lv-LV" i="1" dirty="0">
                <a:latin typeface="Times New Roman" pitchFamily="18" charset="0"/>
                <a:cs typeface="Times New Roman" pitchFamily="18" charset="0"/>
              </a:rPr>
              <a:t>, </a:t>
            </a:r>
            <a:r>
              <a:rPr lang="lv-LV" i="1" dirty="0" err="1">
                <a:latin typeface="Times New Roman" pitchFamily="18" charset="0"/>
                <a:cs typeface="Times New Roman" pitchFamily="18" charset="0"/>
              </a:rPr>
              <a:t>A.Melbergu</a:t>
            </a:r>
            <a:r>
              <a:rPr lang="lv-LV" i="1" dirty="0">
                <a:latin typeface="Times New Roman" pitchFamily="18" charset="0"/>
                <a:cs typeface="Times New Roman" pitchFamily="18" charset="0"/>
              </a:rPr>
              <a:t>, floristi </a:t>
            </a:r>
            <a:r>
              <a:rPr lang="lv-LV" i="1" dirty="0" err="1">
                <a:latin typeface="Times New Roman" pitchFamily="18" charset="0"/>
                <a:cs typeface="Times New Roman" pitchFamily="18" charset="0"/>
              </a:rPr>
              <a:t>V.Jurjāni</a:t>
            </a:r>
            <a:r>
              <a:rPr lang="lv-LV" i="1" dirty="0">
                <a:latin typeface="Times New Roman" pitchFamily="18" charset="0"/>
                <a:cs typeface="Times New Roman" pitchFamily="18" charset="0"/>
              </a:rPr>
              <a:t>, skaistumkopšanas speciālisti </a:t>
            </a:r>
            <a:r>
              <a:rPr lang="lv-LV" i="1" dirty="0" err="1">
                <a:latin typeface="Times New Roman" pitchFamily="18" charset="0"/>
                <a:cs typeface="Times New Roman" pitchFamily="18" charset="0"/>
              </a:rPr>
              <a:t>L.Garkalni</a:t>
            </a:r>
            <a:endParaRPr lang="lv-LV" i="1" dirty="0">
              <a:latin typeface="Times New Roman" pitchFamily="18" charset="0"/>
              <a:cs typeface="Times New Roman" pitchFamily="18" charset="0"/>
            </a:endParaRPr>
          </a:p>
          <a:p>
            <a:pPr>
              <a:buNone/>
            </a:pPr>
            <a:r>
              <a:rPr lang="lv-LV" i="1" dirty="0">
                <a:latin typeface="Times New Roman" pitchFamily="18" charset="0"/>
                <a:cs typeface="Times New Roman" pitchFamily="18" charset="0"/>
              </a:rPr>
              <a:t>4.) ZINOO un misijas «Pirmie Latvijas 100 km kosmosā» vadītāju </a:t>
            </a:r>
            <a:r>
              <a:rPr lang="lv-LV" i="1" dirty="0" err="1">
                <a:latin typeface="Times New Roman" pitchFamily="18" charset="0"/>
                <a:cs typeface="Times New Roman" pitchFamily="18" charset="0"/>
              </a:rPr>
              <a:t>P.Irbinu</a:t>
            </a:r>
            <a:endParaRPr lang="lv-LV" b="1" i="1" u="sng" dirty="0">
              <a:latin typeface="Times New Roman" pitchFamily="18" charset="0"/>
              <a:cs typeface="Times New Roman" pitchFamily="18" charset="0"/>
            </a:endParaRPr>
          </a:p>
          <a:p>
            <a:pPr>
              <a:buNone/>
            </a:pPr>
            <a:r>
              <a:rPr lang="lv-LV" i="1" dirty="0">
                <a:latin typeface="Times New Roman" pitchFamily="18" charset="0"/>
                <a:cs typeface="Times New Roman" pitchFamily="18" charset="0"/>
              </a:rPr>
              <a:t>5.) Horeogrāfiem- </a:t>
            </a:r>
            <a:r>
              <a:rPr lang="lv-LV" i="1" dirty="0" err="1">
                <a:latin typeface="Times New Roman" pitchFamily="18" charset="0"/>
                <a:cs typeface="Times New Roman" pitchFamily="18" charset="0"/>
              </a:rPr>
              <a:t>A.Ivanovu</a:t>
            </a:r>
            <a:r>
              <a:rPr lang="lv-LV" i="1" dirty="0">
                <a:latin typeface="Times New Roman" pitchFamily="18" charset="0"/>
                <a:cs typeface="Times New Roman" pitchFamily="18" charset="0"/>
              </a:rPr>
              <a:t> un </a:t>
            </a:r>
            <a:r>
              <a:rPr lang="lv-LV" i="1" dirty="0" err="1">
                <a:latin typeface="Times New Roman" pitchFamily="18" charset="0"/>
                <a:cs typeface="Times New Roman" pitchFamily="18" charset="0"/>
              </a:rPr>
              <a:t>Z.Lāci</a:t>
            </a:r>
            <a:endParaRPr lang="lv-LV" i="1" dirty="0">
              <a:latin typeface="Times New Roman" pitchFamily="18" charset="0"/>
              <a:cs typeface="Times New Roman" pitchFamily="18" charset="0"/>
            </a:endParaRPr>
          </a:p>
          <a:p>
            <a:pPr>
              <a:buNone/>
            </a:pPr>
            <a:r>
              <a:rPr lang="lv-LV" i="1" dirty="0">
                <a:latin typeface="Times New Roman" pitchFamily="18" charset="0"/>
                <a:cs typeface="Times New Roman" pitchFamily="18" charset="0"/>
              </a:rPr>
              <a:t>6.) LTV 1 sporta žurnālistu </a:t>
            </a:r>
            <a:r>
              <a:rPr lang="lv-LV" i="1" dirty="0" err="1">
                <a:latin typeface="Times New Roman" pitchFamily="18" charset="0"/>
                <a:cs typeface="Times New Roman" pitchFamily="18" charset="0"/>
              </a:rPr>
              <a:t>A.Tripānu</a:t>
            </a:r>
            <a:endParaRPr lang="lv-LV" i="1" dirty="0">
              <a:latin typeface="Times New Roman" pitchFamily="18" charset="0"/>
              <a:cs typeface="Times New Roman" pitchFamily="18" charset="0"/>
            </a:endParaRPr>
          </a:p>
          <a:p>
            <a:pPr>
              <a:buNone/>
            </a:pPr>
            <a:r>
              <a:rPr lang="lv-LV" i="1" dirty="0">
                <a:latin typeface="Times New Roman" pitchFamily="18" charset="0"/>
                <a:cs typeface="Times New Roman" pitchFamily="18" charset="0"/>
              </a:rPr>
              <a:t>(apmaksāta nodarbību un meistarklašu vadīšana)</a:t>
            </a:r>
            <a:endParaRPr lang="lv-LV" b="1" i="1" u="sng" dirty="0">
              <a:latin typeface="Times New Roman" pitchFamily="18" charset="0"/>
              <a:cs typeface="Times New Roman"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p:cNvSpPr>
            <a:spLocks noGrp="1"/>
          </p:cNvSpPr>
          <p:nvPr>
            <p:ph idx="1"/>
          </p:nvPr>
        </p:nvSpPr>
        <p:spPr>
          <a:xfrm>
            <a:off x="304800" y="228600"/>
            <a:ext cx="8686800" cy="6477000"/>
          </a:xfrm>
        </p:spPr>
        <p:txBody>
          <a:bodyPr>
            <a:normAutofit fontScale="92500" lnSpcReduction="20000"/>
          </a:bodyPr>
          <a:lstStyle/>
          <a:p>
            <a:pPr>
              <a:buNone/>
            </a:pPr>
            <a:r>
              <a:rPr lang="lv-LV" i="1" dirty="0">
                <a:latin typeface="Times New Roman" pitchFamily="18" charset="0"/>
                <a:cs typeface="Times New Roman" pitchFamily="18" charset="0"/>
              </a:rPr>
              <a:t> 7.) SIA «Latgales dārzeņu loģistika», RSEZ SIA </a:t>
            </a:r>
            <a:r>
              <a:rPr lang="lv-LV" i="1" dirty="0" err="1">
                <a:latin typeface="Times New Roman" pitchFamily="18" charset="0"/>
                <a:cs typeface="Times New Roman" pitchFamily="18" charset="0"/>
              </a:rPr>
              <a:t>Verems</a:t>
            </a:r>
            <a:r>
              <a:rPr lang="lv-LV" i="1" dirty="0">
                <a:latin typeface="Times New Roman" pitchFamily="18" charset="0"/>
                <a:cs typeface="Times New Roman" pitchFamily="18" charset="0"/>
              </a:rPr>
              <a:t>, SIA «</a:t>
            </a:r>
            <a:r>
              <a:rPr lang="lv-LV" i="1" dirty="0" err="1">
                <a:latin typeface="Times New Roman" pitchFamily="18" charset="0"/>
                <a:cs typeface="Times New Roman" pitchFamily="18" charset="0"/>
              </a:rPr>
              <a:t>Compaqpeat</a:t>
            </a:r>
            <a:r>
              <a:rPr lang="lv-LV" i="1" dirty="0">
                <a:latin typeface="Times New Roman" pitchFamily="18" charset="0"/>
                <a:cs typeface="Times New Roman" pitchFamily="18" charset="0"/>
              </a:rPr>
              <a:t>», SIA «Ādažu čipsi», SIA «Skrīveru saldumi», SIA «EKO Getliņi», Draugiem </a:t>
            </a:r>
            <a:r>
              <a:rPr lang="lv-LV" i="1" dirty="0" err="1">
                <a:latin typeface="Times New Roman" pitchFamily="18" charset="0"/>
                <a:cs typeface="Times New Roman" pitchFamily="18" charset="0"/>
              </a:rPr>
              <a:t>Group</a:t>
            </a:r>
            <a:r>
              <a:rPr lang="lv-LV" i="1" dirty="0">
                <a:latin typeface="Times New Roman" pitchFamily="18" charset="0"/>
                <a:cs typeface="Times New Roman" pitchFamily="18" charset="0"/>
              </a:rPr>
              <a:t>, Rīgas HES, Rīgas lidostu </a:t>
            </a:r>
          </a:p>
          <a:p>
            <a:pPr>
              <a:buNone/>
            </a:pPr>
            <a:r>
              <a:rPr lang="lv-LV" sz="2400" i="1" dirty="0">
                <a:latin typeface="Times New Roman" panose="02020603050405020304" pitchFamily="18" charset="0"/>
                <a:cs typeface="Times New Roman" panose="02020603050405020304" pitchFamily="18" charset="0"/>
              </a:rPr>
              <a:t>8.) Baltijas vadošo izstāžu rīkotājiem- izglītības izstādes “Skola 2019” apmeklējums Ķīpsalā</a:t>
            </a:r>
          </a:p>
          <a:p>
            <a:pPr>
              <a:buNone/>
            </a:pPr>
            <a:r>
              <a:rPr lang="lv-LV" i="1" dirty="0">
                <a:latin typeface="Times New Roman" panose="02020603050405020304" pitchFamily="18" charset="0"/>
                <a:cs typeface="Times New Roman" panose="02020603050405020304" pitchFamily="18" charset="0"/>
              </a:rPr>
              <a:t>9.) Rēzeknes novada domi - Izglītības izstādes «Izglītība un karjera» apmeklējums</a:t>
            </a:r>
          </a:p>
          <a:p>
            <a:pPr>
              <a:buNone/>
            </a:pPr>
            <a:r>
              <a:rPr lang="lv-LV" i="1" dirty="0">
                <a:latin typeface="Times New Roman" panose="02020603050405020304" pitchFamily="18" charset="0"/>
                <a:cs typeface="Times New Roman" panose="02020603050405020304" pitchFamily="18" charset="0"/>
              </a:rPr>
              <a:t> (apmaksāti transporta degvielas izdevumi)</a:t>
            </a:r>
          </a:p>
          <a:p>
            <a:pPr marL="0" indent="0">
              <a:buNone/>
            </a:pPr>
            <a:endParaRPr lang="lv-LV" i="1" dirty="0">
              <a:latin typeface="Times New Roman" panose="02020603050405020304" pitchFamily="18" charset="0"/>
              <a:cs typeface="Times New Roman" panose="02020603050405020304" pitchFamily="18" charset="0"/>
            </a:endParaRPr>
          </a:p>
          <a:p>
            <a:pPr marL="0" indent="0">
              <a:buNone/>
            </a:pPr>
            <a:r>
              <a:rPr lang="lv-LV" i="1" dirty="0">
                <a:latin typeface="Times New Roman" panose="02020603050405020304" pitchFamily="18" charset="0"/>
                <a:cs typeface="Times New Roman" panose="02020603050405020304" pitchFamily="18" charset="0"/>
              </a:rPr>
              <a:t>10.) </a:t>
            </a:r>
            <a:r>
              <a:rPr lang="lv-LV" sz="2400" i="1" dirty="0">
                <a:latin typeface="Times New Roman" panose="02020603050405020304" pitchFamily="18" charset="0"/>
                <a:cs typeface="Times New Roman" panose="02020603050405020304" pitchFamily="18" charset="0"/>
              </a:rPr>
              <a:t>Dalība RSU atvērtajās durvju dienās</a:t>
            </a:r>
          </a:p>
          <a:p>
            <a:r>
              <a:rPr lang="lv-LV" i="1" dirty="0">
                <a:latin typeface="Times New Roman" panose="02020603050405020304" pitchFamily="18" charset="0"/>
                <a:cs typeface="Times New Roman" panose="02020603050405020304" pitchFamily="18" charset="0"/>
              </a:rPr>
              <a:t>11.) Skolēnu dalība Ēnu dienās (SIA „Baltijas Fizioterapija”, Bites kompānijas mārketinga nodaļa, Rīgas Stradiņa universitātes Medicīnas izglītības tehnoloģiju centrs, Biznesa augstskola “Turība”, Jaunatnes starptautiskā programmu aģentūra, Latvijas apdrošinātāju asociācija, Mūziķis un Latvijas reperis </a:t>
            </a:r>
            <a:r>
              <a:rPr lang="lv-LV" i="1" dirty="0" err="1">
                <a:latin typeface="Times New Roman" panose="02020603050405020304" pitchFamily="18" charset="0"/>
                <a:cs typeface="Times New Roman" panose="02020603050405020304" pitchFamily="18" charset="0"/>
              </a:rPr>
              <a:t>Locco</a:t>
            </a:r>
            <a:r>
              <a:rPr lang="lv-LV" i="1" dirty="0">
                <a:latin typeface="Times New Roman" panose="02020603050405020304" pitchFamily="18" charset="0"/>
                <a:cs typeface="Times New Roman" panose="02020603050405020304" pitchFamily="18" charset="0"/>
              </a:rPr>
              <a:t> </a:t>
            </a:r>
            <a:r>
              <a:rPr lang="lv-LV" i="1" dirty="0" err="1">
                <a:latin typeface="Times New Roman" panose="02020603050405020304" pitchFamily="18" charset="0"/>
                <a:cs typeface="Times New Roman" panose="02020603050405020304" pitchFamily="18" charset="0"/>
              </a:rPr>
              <a:t>Mafia</a:t>
            </a:r>
            <a:r>
              <a:rPr lang="lv-LV" i="1" dirty="0">
                <a:latin typeface="Times New Roman" panose="02020603050405020304" pitchFamily="18" charset="0"/>
                <a:cs typeface="Times New Roman" panose="02020603050405020304" pitchFamily="18" charset="0"/>
              </a:rPr>
              <a:t> </a:t>
            </a:r>
            <a:r>
              <a:rPr lang="lv-LV" i="1" dirty="0" err="1">
                <a:latin typeface="Times New Roman" panose="02020603050405020304" pitchFamily="18" charset="0"/>
                <a:cs typeface="Times New Roman" panose="02020603050405020304" pitchFamily="18" charset="0"/>
              </a:rPr>
              <a:t>Trench</a:t>
            </a:r>
            <a:r>
              <a:rPr lang="lv-LV" i="1" dirty="0">
                <a:latin typeface="Times New Roman" panose="02020603050405020304" pitchFamily="18" charset="0"/>
                <a:cs typeface="Times New Roman" panose="02020603050405020304" pitchFamily="18" charset="0"/>
              </a:rPr>
              <a:t>, AS </a:t>
            </a:r>
            <a:r>
              <a:rPr lang="lv-LV" i="1" dirty="0" err="1">
                <a:latin typeface="Times New Roman" panose="02020603050405020304" pitchFamily="18" charset="0"/>
                <a:cs typeface="Times New Roman" panose="02020603050405020304" pitchFamily="18" charset="0"/>
              </a:rPr>
              <a:t>Tallink</a:t>
            </a:r>
            <a:r>
              <a:rPr lang="lv-LV" i="1" dirty="0">
                <a:latin typeface="Times New Roman" panose="02020603050405020304" pitchFamily="18" charset="0"/>
                <a:cs typeface="Times New Roman" panose="02020603050405020304" pitchFamily="18" charset="0"/>
              </a:rPr>
              <a:t>, Biznesa, mākslas un tehnoloģiju augstskola RISEBA, e- komercaģentūra «</a:t>
            </a:r>
            <a:r>
              <a:rPr lang="lv-LV" i="1" dirty="0" err="1">
                <a:latin typeface="Times New Roman" panose="02020603050405020304" pitchFamily="18" charset="0"/>
                <a:cs typeface="Times New Roman" panose="02020603050405020304" pitchFamily="18" charset="0"/>
              </a:rPr>
              <a:t>Magebit</a:t>
            </a:r>
            <a:r>
              <a:rPr lang="lv-LV" i="1" dirty="0">
                <a:latin typeface="Times New Roman" panose="02020603050405020304" pitchFamily="18" charset="0"/>
                <a:cs typeface="Times New Roman" panose="02020603050405020304" pitchFamily="18" charset="0"/>
              </a:rPr>
              <a:t>», SIA </a:t>
            </a:r>
            <a:r>
              <a:rPr lang="lv-LV" i="1" dirty="0" err="1">
                <a:latin typeface="Times New Roman" panose="02020603050405020304" pitchFamily="18" charset="0"/>
                <a:cs typeface="Times New Roman" panose="02020603050405020304" pitchFamily="18" charset="0"/>
              </a:rPr>
              <a:t>Diogens</a:t>
            </a:r>
            <a:r>
              <a:rPr lang="lv-LV" i="1" dirty="0">
                <a:latin typeface="Times New Roman" panose="02020603050405020304" pitchFamily="18" charset="0"/>
                <a:cs typeface="Times New Roman" panose="02020603050405020304" pitchFamily="18" charset="0"/>
              </a:rPr>
              <a:t> Audio, LU Ķīmijas fakultāte, Latvijas Nacionālā aizsardzības akadēmija)</a:t>
            </a:r>
          </a:p>
          <a:p>
            <a:pPr>
              <a:buNone/>
            </a:pPr>
            <a:r>
              <a:rPr lang="lv-LV" i="1" dirty="0">
                <a:latin typeface="Times New Roman" panose="02020603050405020304" pitchFamily="18" charset="0"/>
                <a:cs typeface="Times New Roman" panose="02020603050405020304" pitchFamily="18" charset="0"/>
              </a:rPr>
              <a:t>    (apmaksātas sabiedriskā transporta biļetes)</a:t>
            </a:r>
          </a:p>
          <a:p>
            <a:pPr>
              <a:buNone/>
            </a:pPr>
            <a:endParaRPr lang="lv-LV" sz="2400" i="1"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EBEC8F79-A447-43FC-8E81-85E8468AF3F9}"/>
    </a:ext>
  </a:extLst>
</a:theme>
</file>

<file path=docProps/app.xml><?xml version="1.0" encoding="utf-8"?>
<Properties xmlns="http://schemas.openxmlformats.org/officeDocument/2006/extended-properties" xmlns:vt="http://schemas.openxmlformats.org/officeDocument/2006/docPropsVTypes">
  <Template>Parallax</Template>
  <TotalTime>1182</TotalTime>
  <Words>903</Words>
  <Application>Microsoft Office PowerPoint</Application>
  <PresentationFormat>On-screen Show (4:3)</PresentationFormat>
  <Paragraphs>68</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Corbel</vt:lpstr>
      <vt:lpstr>Times New Roman</vt:lpstr>
      <vt:lpstr>Parallax</vt:lpstr>
      <vt:lpstr>Atskaite par ESF projektu  “Karjeras atbalsts vispārējās un profesionālās izglītības iestādēs”  (2018.gada septembris- 2019.gada maijs)     pedagogi karjeras konsultanti: L.Ločmele                                                           A.Laurena</vt:lpstr>
      <vt:lpstr>Projektā iesaistītās izglītības iestādes</vt:lpstr>
      <vt:lpstr>Dokumentācijas veidošana</vt:lpstr>
      <vt:lpstr>PowerPoint Presentation</vt:lpstr>
      <vt:lpstr>Karjeras attīstības atbalsta  bezmaksas pasākumu  koordinēšana, organizēšana un vadīšana</vt:lpstr>
      <vt:lpstr>PowerPoint Presentation</vt:lpstr>
      <vt:lpstr>PowerPoint Presentation</vt:lpstr>
      <vt:lpstr>Karjeras attīstības atbalsta  maksas pasākumu  koordinēšana, organizēšana un vadīšana</vt:lpstr>
      <vt:lpstr>PowerPoint Presentation</vt:lpstr>
      <vt:lpstr>Informācijas pieejamības nodrošināšana karjeras virziena izvēlei</vt:lpstr>
      <vt:lpstr>Atbalsts pedagogiem</vt:lpstr>
      <vt:lpstr>Paldies par sadarbību un atbalstu karjeras izglītības veicināšanā!</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Atskaite par ESF projektu  “Karjeras atbalsts vispārējās un profesionālās izglītības iestādēs”  (2017.gada septembris- 2018.gada janvāris)</dc:title>
  <dc:creator>User</dc:creator>
  <cp:lastModifiedBy>Liuetotajs</cp:lastModifiedBy>
  <cp:revision>126</cp:revision>
  <dcterms:created xsi:type="dcterms:W3CDTF">2018-01-27T17:42:04Z</dcterms:created>
  <dcterms:modified xsi:type="dcterms:W3CDTF">2019-06-17T12:07:39Z</dcterms:modified>
</cp:coreProperties>
</file>