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76" r:id="rId5"/>
    <p:sldId id="280" r:id="rId6"/>
    <p:sldId id="279" r:id="rId7"/>
    <p:sldId id="281" r:id="rId8"/>
    <p:sldId id="282" r:id="rId9"/>
    <p:sldId id="285" r:id="rId10"/>
    <p:sldId id="286" r:id="rId11"/>
    <p:sldId id="288" r:id="rId12"/>
    <p:sldId id="287" r:id="rId13"/>
    <p:sldId id="284" r:id="rId14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isnstūris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Taisnstūris ar noapaļotiem stūriem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pakšvirsrakst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lv-LV" smtClean="0"/>
              <a:t>Noklikšķiniet, lai rediģētu šablona apakšvirsraksta stilu</a:t>
            </a:r>
            <a:endParaRPr kumimoji="0" lang="en-US"/>
          </a:p>
        </p:txBody>
      </p:sp>
      <p:sp>
        <p:nvSpPr>
          <p:cNvPr id="28" name="Datuma vietturis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17" name="Kājenes vietturis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29" name="Slaida numura vietturis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7" name="Taisnstūris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aisnstūris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aisnstūris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Virsrakst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8" name="Satura vietturis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aisnstūris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Taisnstūris ar noapaļotiem stūriem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lv-LV"/>
          </a:p>
        </p:txBody>
      </p:sp>
      <p:sp>
        <p:nvSpPr>
          <p:cNvPr id="7" name="Taisnstūris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aisnstūris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aisnstūris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9" name="Satura vietturis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11" name="Satura vietturis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11" name="Satura vietturis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13" name="Satura vietturis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isnstūris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Taisnstūris ar noapaļotiem stūriem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11" name="Satura vietturis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11" name="Taisnstūris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aisnstūris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aisnstūris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lv-LV" smtClean="0"/>
              <a:t>Lai pievienotu attēlu, noklikšķiniet uz ikonas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isnstūris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Taisnstūris ar noapaļotiem stūriem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Virsraksta viettur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13" name="Teksta vietturis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  <a:p>
            <a:pPr lvl="1" eaLnBrk="1" latinLnBrk="0" hangingPunct="1"/>
            <a:r>
              <a:rPr kumimoji="0" lang="lv-LV" smtClean="0"/>
              <a:t>Otrais līmenis</a:t>
            </a:r>
          </a:p>
          <a:p>
            <a:pPr lvl="2" eaLnBrk="1" latinLnBrk="0" hangingPunct="1"/>
            <a:r>
              <a:rPr kumimoji="0" lang="lv-LV" smtClean="0"/>
              <a:t>Trešais līmenis</a:t>
            </a:r>
          </a:p>
          <a:p>
            <a:pPr lvl="3" eaLnBrk="1" latinLnBrk="0" hangingPunct="1"/>
            <a:r>
              <a:rPr kumimoji="0" lang="lv-LV" smtClean="0"/>
              <a:t>Ceturtais līmenis</a:t>
            </a:r>
          </a:p>
          <a:p>
            <a:pPr lvl="4" eaLnBrk="1" latinLnBrk="0" hangingPunct="1"/>
            <a:r>
              <a:rPr kumimoji="0" lang="lv-LV" smtClean="0"/>
              <a:t>Piektais līmenis</a:t>
            </a:r>
            <a:endParaRPr kumimoji="0" lang="en-US"/>
          </a:p>
        </p:txBody>
      </p:sp>
      <p:sp>
        <p:nvSpPr>
          <p:cNvPr id="14" name="Datuma vietturis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076083E-AC92-4120-82E8-0D9A1C2BF6EE}" type="datetimeFigureOut">
              <a:rPr lang="lv-LV" smtClean="0"/>
              <a:pPr/>
              <a:t>17.05.2018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lv-LV"/>
          </a:p>
        </p:txBody>
      </p:sp>
      <p:sp>
        <p:nvSpPr>
          <p:cNvPr id="23" name="Slaida numura vietturis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01D9686-B84F-44EF-8289-A591A6E16726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" y="5181600"/>
            <a:ext cx="8839200" cy="1447800"/>
          </a:xfrm>
        </p:spPr>
        <p:txBody>
          <a:bodyPr>
            <a:noAutofit/>
          </a:bodyPr>
          <a:lstStyle/>
          <a:p>
            <a:r>
              <a:rPr lang="lv-LV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Eiropas Savienību fondu darbības programmas “Izaugsme un nodarbinātība” 8.3.5. specifiskā atbalsta mērķa "Uzlabot pieeju karjeras atbalstam izglītojamajiem vispārējās un profesionālās izglītības iestādēs" projekts Nr.8.3.5.0/16/I/001 “Karjeras atbalsts vispārējās un profesionālās izglītības iestādēs”</a:t>
            </a:r>
            <a:endParaRPr lang="lv-LV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lv-LV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09600" y="2362200"/>
            <a:ext cx="8153400" cy="1470025"/>
          </a:xfrm>
        </p:spPr>
        <p:txBody>
          <a:bodyPr>
            <a:noAutofit/>
          </a:bodyPr>
          <a:lstStyle/>
          <a:p>
            <a:r>
              <a:rPr lang="lv-LV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Atskaite par ESF projektu </a:t>
            </a:r>
            <a:br>
              <a:rPr lang="lv-LV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“Karjeras atbalsts vispārējās un profesionālās izglītības iestādēs”</a:t>
            </a:r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(2017.gada septembris- 2018.gada maijs)</a:t>
            </a:r>
            <a:b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lv-LV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pedagogi karjeras konsultanti: </a:t>
            </a:r>
            <a:r>
              <a:rPr lang="lv-LV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L.Ločmele</a:t>
            </a:r>
            <a:r>
              <a:rPr lang="lv-LV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				     </a:t>
            </a:r>
            <a:r>
              <a:rPr lang="lv-LV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A.Laurena</a:t>
            </a:r>
            <a:endParaRPr lang="lv-LV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projekta logo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304800"/>
            <a:ext cx="6319465" cy="1066800"/>
          </a:xfrm>
          <a:prstGeom prst="rect">
            <a:avLst/>
          </a:prstGeom>
          <a:noFill/>
        </p:spPr>
      </p:pic>
      <p:pic>
        <p:nvPicPr>
          <p:cNvPr id="8194" name="Picture 2" descr="Attēlu rezultāti vaicājumam “balvu novada ģērbonis”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304800"/>
            <a:ext cx="945865" cy="1096833"/>
          </a:xfrm>
          <a:prstGeom prst="rect">
            <a:avLst/>
          </a:prstGeom>
          <a:noFill/>
        </p:spPr>
      </p:pic>
      <p:pic>
        <p:nvPicPr>
          <p:cNvPr id="8196" name="Picture 4" descr="Attēlu rezultāti vaicājumam “baltinavas novada ģērbonis”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72400" y="304800"/>
            <a:ext cx="914400" cy="11072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Svarīgi!</a:t>
            </a:r>
            <a:endParaRPr lang="lv-LV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458200" cy="5029200"/>
          </a:xfrm>
        </p:spPr>
        <p:txBody>
          <a:bodyPr/>
          <a:lstStyle/>
          <a:p>
            <a:pPr algn="just"/>
            <a:r>
              <a:rPr lang="lv-LV" b="1" u="sng" dirty="0" smtClean="0"/>
              <a:t>Projekta dokumentācija </a:t>
            </a:r>
            <a:r>
              <a:rPr lang="lv-LV" dirty="0" smtClean="0"/>
              <a:t>(programmas, sabiedriskā transporta biļetes un to apmaksas kārtība, skolu rakstītie rīkojumi par dalību pasākumā ārpus izglītības iestādes);</a:t>
            </a:r>
          </a:p>
          <a:p>
            <a:pPr algn="just"/>
            <a:r>
              <a:rPr lang="lv-LV" b="1" u="sng" dirty="0" smtClean="0"/>
              <a:t>Atgriezeniskā saite </a:t>
            </a:r>
            <a:r>
              <a:rPr lang="lv-LV" dirty="0" smtClean="0"/>
              <a:t>par notikušo karjeras attīstības atbalsta pasākumu norisi (pārrunas ar skolēniem, izvērtēšana, anketēšana u.c.);</a:t>
            </a:r>
          </a:p>
          <a:p>
            <a:pPr algn="just"/>
            <a:r>
              <a:rPr lang="lv-LV" b="1" u="sng" dirty="0" smtClean="0"/>
              <a:t>Publikācija</a:t>
            </a:r>
            <a:r>
              <a:rPr lang="lv-LV" dirty="0" smtClean="0"/>
              <a:t> par projektu (projekta numurs, nosaukums, logo)</a:t>
            </a:r>
          </a:p>
          <a:p>
            <a:pPr algn="ctr">
              <a:buNone/>
            </a:pPr>
            <a:endParaRPr lang="lv-LV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lv-LV" dirty="0"/>
          </a:p>
        </p:txBody>
      </p:sp>
      <p:graphicFrame>
        <p:nvGraphicFramePr>
          <p:cNvPr id="4" name="Tabula 3"/>
          <p:cNvGraphicFramePr>
            <a:graphicFrameLocks noGrp="1"/>
          </p:cNvGraphicFramePr>
          <p:nvPr/>
        </p:nvGraphicFramePr>
        <p:xfrm>
          <a:off x="228600" y="4038600"/>
          <a:ext cx="86868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0"/>
              </a:tblGrid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2800" b="1" i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projekts Nr.8.3.5.0/16/I/001 </a:t>
                      </a:r>
                    </a:p>
                    <a:p>
                      <a:pPr algn="ctr">
                        <a:buNone/>
                      </a:pPr>
                      <a:r>
                        <a:rPr lang="lv-LV" sz="2400" b="1" i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“Karjeras atbalsts vispārējās un profesionālās izglītības iestādēs”</a:t>
                      </a:r>
                      <a:endParaRPr lang="lv-LV" sz="24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lv-LV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C:\Users\User\Desktop\projekta logo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5334000"/>
            <a:ext cx="722224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05800" cy="4572000"/>
          </a:xfrm>
        </p:spPr>
        <p:txBody>
          <a:bodyPr/>
          <a:lstStyle/>
          <a:p>
            <a:r>
              <a:rPr lang="lv-LV" dirty="0" smtClean="0"/>
              <a:t>Izglītojamo individuālā </a:t>
            </a:r>
            <a:r>
              <a:rPr lang="lv-LV" b="1" u="sng" dirty="0" smtClean="0"/>
              <a:t>Karjeras </a:t>
            </a:r>
            <a:r>
              <a:rPr lang="lv-LV" b="1" u="sng" dirty="0" err="1" smtClean="0"/>
              <a:t>portfolio</a:t>
            </a:r>
            <a:r>
              <a:rPr lang="lv-LV" b="1" u="sng" dirty="0" smtClean="0"/>
              <a:t> pilnveide </a:t>
            </a:r>
            <a:r>
              <a:rPr lang="lv-LV" dirty="0" smtClean="0"/>
              <a:t>(sadarbībā ar klašu audzinātājiem un vecākiem) Skolēnu izaugsmes un attīstības dokumentācija, ietverot pēctecību: pirmsskolas- sākumskolas- pamatskolas- vidusskolas posms</a:t>
            </a:r>
          </a:p>
          <a:p>
            <a:endParaRPr lang="lv-LV" dirty="0" smtClean="0"/>
          </a:p>
          <a:p>
            <a:r>
              <a:rPr lang="lv-LV" b="1" u="sng" dirty="0" smtClean="0"/>
              <a:t>Individuālo karjeras konsultāciju nodrošināšana izglītojamajiem </a:t>
            </a:r>
            <a:r>
              <a:rPr lang="lv-LV" dirty="0" smtClean="0"/>
              <a:t>(sadarbībā ar klašu audzinātājiem, NVA)</a:t>
            </a:r>
          </a:p>
          <a:p>
            <a:endParaRPr lang="lv-LV" dirty="0" smtClean="0"/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304800" y="381000"/>
            <a:ext cx="8382000" cy="5638800"/>
          </a:xfrm>
        </p:spPr>
        <p:txBody>
          <a:bodyPr/>
          <a:lstStyle/>
          <a:p>
            <a:pPr algn="just"/>
            <a:r>
              <a:rPr lang="lv-LV" b="1" u="sng" dirty="0" smtClean="0"/>
              <a:t>Ieraksts elektroniskajā žurnālos </a:t>
            </a:r>
            <a:r>
              <a:rPr lang="lv-LV" dirty="0" smtClean="0"/>
              <a:t>(e-klase un </a:t>
            </a:r>
            <a:r>
              <a:rPr lang="lv-LV" dirty="0" err="1" smtClean="0"/>
              <a:t>mykoob</a:t>
            </a:r>
            <a:r>
              <a:rPr lang="lv-LV" dirty="0" smtClean="0"/>
              <a:t>) par karjeras izglītību skolā (klases stundas, pasākumi, ekskursijas, izglītības izstādes, ēnu dienas, tikšanas ar absolventiem un profesiju pārstāvjiem u.c.)</a:t>
            </a:r>
          </a:p>
          <a:p>
            <a:pPr algn="just"/>
            <a:r>
              <a:rPr lang="lv-LV" b="1" u="sng" dirty="0" smtClean="0"/>
              <a:t>Klases audzināšanas plāni</a:t>
            </a:r>
            <a:r>
              <a:rPr lang="lv-LV" dirty="0" smtClean="0"/>
              <a:t>, kuri ir sastādīti, pamatojoties uz klašu audzināšanas programmu (kurā ir ietverta karjeras izglītība)</a:t>
            </a:r>
          </a:p>
          <a:p>
            <a:pPr algn="just"/>
            <a:r>
              <a:rPr lang="lv-LV" b="1" u="sng" dirty="0" smtClean="0"/>
              <a:t>Ieteikumi no skolām par karjeras izglītības pasākumiem un klases audzināšanas stundām </a:t>
            </a:r>
            <a:r>
              <a:rPr lang="lv-LV" dirty="0" smtClean="0"/>
              <a:t>(klases audzinātāji, mācību un ārpusklases darba organizatori, mācību priekšmetu skolotāji, skolas administrācija, MK, skolēnu pašpārvalde, vecāku padome u.c.)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772400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Paldies par sadarbību un atbalstu karjeras izglītības veicināšanā!</a:t>
            </a:r>
            <a:endParaRPr lang="lv-LV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lv-LV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Projektā iesaistītās izglītības iestādes</a:t>
            </a:r>
            <a:endParaRPr lang="lv-LV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1. Balvu Valsts ģimnāzija</a:t>
            </a:r>
          </a:p>
          <a:p>
            <a:pPr>
              <a:buNone/>
            </a:pPr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2. Balvu pamatskola</a:t>
            </a:r>
          </a:p>
          <a:p>
            <a:pPr>
              <a:buNone/>
            </a:pPr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3. Stacijas pamatskola un Vīksnas filiāle</a:t>
            </a:r>
          </a:p>
          <a:p>
            <a:pPr>
              <a:buNone/>
            </a:pPr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4. Bērzpils vidusskola un Krišjāņu filiāle</a:t>
            </a:r>
          </a:p>
          <a:p>
            <a:pPr>
              <a:buNone/>
            </a:pPr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5. Tilžas vidusskola</a:t>
            </a:r>
          </a:p>
          <a:p>
            <a:pPr>
              <a:buNone/>
            </a:pPr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6. Tilžas internātpamatskola</a:t>
            </a:r>
          </a:p>
          <a:p>
            <a:pPr>
              <a:buNone/>
            </a:pPr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7. Baltinavas vidusskola</a:t>
            </a:r>
          </a:p>
          <a:p>
            <a:endParaRPr lang="lv-LV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Attēlu rezultāti vaicājumam “karjera”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4114800"/>
            <a:ext cx="3114675" cy="24805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077200" cy="715962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Dokumentācijas veidošana</a:t>
            </a:r>
            <a:endParaRPr lang="lv-LV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229600" cy="5516563"/>
          </a:xfrm>
        </p:spPr>
        <p:txBody>
          <a:bodyPr>
            <a:normAutofit lnSpcReduction="10000"/>
          </a:bodyPr>
          <a:lstStyle/>
          <a:p>
            <a:pPr lvl="0"/>
            <a:r>
              <a:rPr lang="lv-LV" sz="2800" dirty="0" smtClean="0">
                <a:latin typeface="Times New Roman" pitchFamily="18" charset="0"/>
                <a:cs typeface="Times New Roman" pitchFamily="18" charset="0"/>
              </a:rPr>
              <a:t>Balvu novada karjeras atbalsta vispārējās izglītības iestādēs atbalsta (maksas pasākumu) pasākuma plāna 2017./2018.m.g. sastādīšana, precizēšana, koordinēšana un vadīšana, tirgus izpētes veikšana.</a:t>
            </a:r>
          </a:p>
          <a:p>
            <a:pPr lvl="0"/>
            <a:r>
              <a:rPr lang="lv-LV" sz="2800" dirty="0" smtClean="0">
                <a:latin typeface="Times New Roman" pitchFamily="18" charset="0"/>
                <a:cs typeface="Times New Roman" pitchFamily="18" charset="0"/>
              </a:rPr>
              <a:t>Karjeras izglītības plāna un programmu 2017./2018.m.g. plānošana, saskaņošana un sastādīšana </a:t>
            </a:r>
            <a:r>
              <a:rPr lang="lv-LV" sz="1800" dirty="0" smtClean="0">
                <a:latin typeface="Times New Roman" pitchFamily="18" charset="0"/>
                <a:cs typeface="Times New Roman" pitchFamily="18" charset="0"/>
              </a:rPr>
              <a:t>(pasākumu, klases stundu programmu, reģistrācijas lapu rakstīšana, materiāla atlase un pielāgošana skolēnu vecumam, interesēm un vajadzībām)</a:t>
            </a:r>
          </a:p>
          <a:p>
            <a:pPr lvl="0"/>
            <a:endParaRPr lang="lv-LV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lv-LV" sz="2800" dirty="0" smtClean="0">
                <a:latin typeface="Times New Roman" pitchFamily="18" charset="0"/>
                <a:cs typeface="Times New Roman" pitchFamily="18" charset="0"/>
              </a:rPr>
              <a:t>VIAA karjeras attīstības atbalsta novērtēšanas vizīte Balvu novada skolās: Stacijas pamatskola, Balvu pamatskola un Balvu Valsts ģimnāzija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>
            <a:noAutofit/>
          </a:bodyPr>
          <a:lstStyle/>
          <a:p>
            <a:pPr algn="ctr"/>
            <a:r>
              <a:rPr lang="lv-LV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Karjeras attīstības atbalsta </a:t>
            </a:r>
            <a:br>
              <a:rPr lang="lv-LV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3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bezmaksas pasākumu</a:t>
            </a:r>
            <a:r>
              <a:rPr lang="lv-LV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lv-LV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koordinēšana, organizēšana un vadīšana</a:t>
            </a:r>
            <a:endParaRPr lang="lv-LV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304800" y="2209800"/>
            <a:ext cx="8382000" cy="4495800"/>
          </a:xfrm>
        </p:spPr>
        <p:txBody>
          <a:bodyPr>
            <a:normAutofit/>
          </a:bodyPr>
          <a:lstStyle/>
          <a:p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Klases audzināšanas stundas- </a:t>
            </a:r>
            <a:r>
              <a:rPr lang="lv-LV" b="1" u="sng" dirty="0" smtClean="0">
                <a:latin typeface="Times New Roman" pitchFamily="18" charset="0"/>
                <a:cs typeface="Times New Roman" pitchFamily="18" charset="0"/>
              </a:rPr>
              <a:t>158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Individuālo karjeras konsultāciju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 nodrošināšana Balvu Valsts ģimnāzijas 12.klašu 9 izglītojamajiem- </a:t>
            </a:r>
            <a:r>
              <a:rPr lang="lv-LV" b="1" u="sng" dirty="0" smtClean="0">
                <a:latin typeface="Times New Roman" pitchFamily="18" charset="0"/>
                <a:cs typeface="Times New Roman" pitchFamily="18" charset="0"/>
              </a:rPr>
              <a:t>23</a:t>
            </a:r>
          </a:p>
          <a:p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Pasākumi pirmsskolas izglītības iestādēs- </a:t>
            </a:r>
            <a:r>
              <a:rPr lang="lv-LV" b="1" u="sng" dirty="0" smtClean="0">
                <a:latin typeface="Times New Roman" pitchFamily="18" charset="0"/>
                <a:cs typeface="Times New Roman" pitchFamily="18" charset="0"/>
              </a:rPr>
              <a:t>2 +1 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(dalība metodiskajā apvienībā PII vadītāju vietniekiem Rugājos)</a:t>
            </a:r>
          </a:p>
          <a:p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Pasākumi skolās un ārpus- </a:t>
            </a:r>
            <a:r>
              <a:rPr lang="lv-LV" b="1" u="sng" dirty="0" smtClean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 (t.sk. vecāku sapulces, skolotāju kopsapulce, sapulce direktoru vietniekiem audzināšanas jomā)</a:t>
            </a:r>
          </a:p>
          <a:p>
            <a:endParaRPr lang="lv-LV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lv-LV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lv-LV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lv-LV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lv-LV" b="1" i="1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304800" y="381000"/>
            <a:ext cx="8534400" cy="6096000"/>
          </a:xfrm>
        </p:spPr>
        <p:txBody>
          <a:bodyPr>
            <a:normAutofit lnSpcReduction="10000"/>
          </a:bodyPr>
          <a:lstStyle/>
          <a:p>
            <a:r>
              <a:rPr lang="lv-LV" b="1" u="sng" dirty="0" smtClean="0">
                <a:latin typeface="Times New Roman" pitchFamily="18" charset="0"/>
                <a:cs typeface="Times New Roman" pitchFamily="18" charset="0"/>
              </a:rPr>
              <a:t>Ārpusstundu bezmaksas pasākumi sadarbībā ar:</a:t>
            </a:r>
          </a:p>
          <a:p>
            <a:pPr>
              <a:buNone/>
            </a:pP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1.) uzņēmējiem (z/s “</a:t>
            </a:r>
            <a:r>
              <a:rPr lang="lv-LV" i="1" dirty="0" err="1" smtClean="0">
                <a:latin typeface="Times New Roman" pitchFamily="18" charset="0"/>
                <a:cs typeface="Times New Roman" pitchFamily="18" charset="0"/>
              </a:rPr>
              <a:t>Kotiņi</a:t>
            </a: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”, z/s “Straujupe”, z/s “</a:t>
            </a:r>
            <a:r>
              <a:rPr lang="lv-LV" i="1" dirty="0" err="1" smtClean="0">
                <a:latin typeface="Times New Roman" pitchFamily="18" charset="0"/>
                <a:cs typeface="Times New Roman" pitchFamily="18" charset="0"/>
              </a:rPr>
              <a:t>Alefrons</a:t>
            </a: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”)</a:t>
            </a:r>
            <a:endParaRPr lang="lv-LV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2.) Ziemeļlatgales biznesa un tūrisma centru</a:t>
            </a:r>
            <a:endParaRPr lang="lv-LV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3.) Balvu Novada muzeju</a:t>
            </a:r>
            <a:endParaRPr lang="lv-LV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4.) Balvu centrālo bibliotēku</a:t>
            </a:r>
            <a:endParaRPr lang="lv-LV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5.) Balvu Bērnu un jauniešu centru</a:t>
            </a:r>
            <a:endParaRPr lang="lv-LV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6.) Vācijas-Baltijas Tirdzniecības kameru</a:t>
            </a:r>
            <a:endParaRPr lang="lv-LV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7.) LR Valsts robežsardzes Viļakas pārvaldes Kinoloģijas nodaļu</a:t>
            </a:r>
          </a:p>
          <a:p>
            <a:pPr>
              <a:buNone/>
            </a:pP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8.) skolu absolventiem</a:t>
            </a:r>
          </a:p>
          <a:p>
            <a:pPr>
              <a:buNone/>
            </a:pP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9.) </a:t>
            </a:r>
            <a:r>
              <a:rPr lang="lv-LV" i="1" dirty="0" err="1" smtClean="0">
                <a:latin typeface="Times New Roman" pitchFamily="18" charset="0"/>
                <a:cs typeface="Times New Roman" pitchFamily="18" charset="0"/>
              </a:rPr>
              <a:t>kanisterapeiti</a:t>
            </a: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 Ingrīdu </a:t>
            </a:r>
            <a:r>
              <a:rPr lang="lv-LV" i="1" dirty="0" err="1" smtClean="0">
                <a:latin typeface="Times New Roman" pitchFamily="18" charset="0"/>
                <a:cs typeface="Times New Roman" pitchFamily="18" charset="0"/>
              </a:rPr>
              <a:t>Supi</a:t>
            </a:r>
            <a:endParaRPr lang="lv-LV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10.) fizioterapeitu Oskaru Kliju</a:t>
            </a:r>
          </a:p>
          <a:p>
            <a:pPr>
              <a:buNone/>
            </a:pPr>
            <a:r>
              <a:rPr lang="lv-LV" i="1" dirty="0" smtClean="0">
                <a:latin typeface="Times New Roman" pitchFamily="18" charset="0"/>
                <a:cs typeface="Times New Roman" pitchFamily="18" charset="0"/>
              </a:rPr>
              <a:t>11.) augstākās izglītības iestādēm (mazās izstādes “Skola 2018” organizēšana BVĢ)</a:t>
            </a:r>
          </a:p>
          <a:p>
            <a:pPr>
              <a:buNone/>
            </a:pPr>
            <a:endParaRPr lang="lv-LV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1143000"/>
          </a:xfrm>
        </p:spPr>
        <p:txBody>
          <a:bodyPr>
            <a:noAutofit/>
          </a:bodyPr>
          <a:lstStyle/>
          <a:p>
            <a:pPr algn="ctr"/>
            <a:r>
              <a:rPr lang="lv-LV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Karjeras attīstības atbalsta </a:t>
            </a:r>
            <a:br>
              <a:rPr lang="lv-LV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3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maksas pasākumu </a:t>
            </a:r>
            <a:br>
              <a:rPr lang="lv-LV" sz="3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koordinēšana, organizēšana un vadīšana</a:t>
            </a:r>
            <a:endParaRPr lang="lv-LV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228600" y="1905000"/>
            <a:ext cx="8763000" cy="4800600"/>
          </a:xfrm>
        </p:spPr>
        <p:txBody>
          <a:bodyPr>
            <a:normAutofit/>
          </a:bodyPr>
          <a:lstStyle/>
          <a:p>
            <a:r>
              <a:rPr lang="lv-LV" sz="2400" u="sng" dirty="0" smtClean="0">
                <a:latin typeface="Times New Roman" pitchFamily="18" charset="0"/>
                <a:cs typeface="Times New Roman" pitchFamily="18" charset="0"/>
              </a:rPr>
              <a:t>Ārpusstundu pasākumi sadarbībā ar</a:t>
            </a:r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1.) Uzņēmējiem Balvu novadā (z/s “Kronīši”, SIA “AMISA”, SIA “AMATI projekts”, SIA “Ziemeļu zvaigzne”, IU “Dana RK”, IU “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Inardi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”, biedrība “SAVI”, autoskolas instruktors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P.Komarovskis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v-LV" sz="24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2.) Balvu Novada muzeju </a:t>
            </a:r>
            <a:r>
              <a:rPr lang="lv-LV" sz="2000" i="1" dirty="0" smtClean="0">
                <a:latin typeface="Times New Roman" pitchFamily="18" charset="0"/>
                <a:cs typeface="Times New Roman" pitchFamily="18" charset="0"/>
              </a:rPr>
              <a:t>(Gidi E.Kašu, keramiķiem Valdi un Jolantu </a:t>
            </a:r>
            <a:r>
              <a:rPr lang="lv-LV" sz="2000" i="1" dirty="0" err="1" smtClean="0">
                <a:latin typeface="Times New Roman" pitchFamily="18" charset="0"/>
                <a:cs typeface="Times New Roman" pitchFamily="18" charset="0"/>
              </a:rPr>
              <a:t>Dundeniekiem</a:t>
            </a:r>
            <a:r>
              <a:rPr lang="lv-LV" sz="2000" i="1" dirty="0" smtClean="0">
                <a:latin typeface="Times New Roman" pitchFamily="18" charset="0"/>
                <a:cs typeface="Times New Roman" pitchFamily="18" charset="0"/>
              </a:rPr>
              <a:t>, tautas muzikantiem Igauņu ģimeni);</a:t>
            </a:r>
            <a:endParaRPr lang="lv-LV" sz="24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3.) amatniekiem Andri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Ločmeli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 un Raivo Andersonu (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Černavska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 keramikas māja Preiļos), galdnieku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Z.Lielbārdi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lv-LV" sz="24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4.) Mobilās demonstrācijas laboratoriju “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Tehnobuss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” un SIA “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Laboratorium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”;</a:t>
            </a:r>
            <a:endParaRPr lang="lv-LV" sz="24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lv-LV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304800" y="533400"/>
            <a:ext cx="8686800" cy="6172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5.) SIA “Mazās Brīnumzemes” lektori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K.Sprūdžu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, SIA “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Wood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Workshop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” lektori Vitu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Brakovsku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, lektoru un karjeras konsultantu Mārtiņu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Geidu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 , Draugiem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 runasvīru Jāni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Palkavnieku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, SIA “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Sense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team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” radošo komandu, SIA “M&amp;MCO” (Preiļu muzejs “Leļļu karaļvalsts”), Interešu izglītības iestādi “Laimes kalve”;</a:t>
            </a:r>
          </a:p>
          <a:p>
            <a:pPr>
              <a:buNone/>
            </a:pP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6.) Diānu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Gararanču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 (Rēzeknes deju skolas “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Dynamic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2400" i="1" dirty="0" err="1" smtClean="0">
                <a:latin typeface="Times New Roman" pitchFamily="18" charset="0"/>
                <a:cs typeface="Times New Roman" pitchFamily="18" charset="0"/>
              </a:rPr>
              <a:t>Hit</a:t>
            </a:r>
            <a:r>
              <a:rPr lang="lv-LV" sz="2400" i="1" dirty="0" smtClean="0">
                <a:latin typeface="Times New Roman" pitchFamily="18" charset="0"/>
                <a:cs typeface="Times New Roman" pitchFamily="18" charset="0"/>
              </a:rPr>
              <a:t>” vadītāja), mūziķi  Arturu Gruzdiņu un LRT;</a:t>
            </a:r>
          </a:p>
          <a:p>
            <a:pPr>
              <a:buNone/>
            </a:pPr>
            <a:endParaRPr lang="lv-LV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lv-LV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v-LV" sz="2400" dirty="0" smtClean="0"/>
              <a:t>Skolēnu dalība Ēnu dienās</a:t>
            </a:r>
          </a:p>
          <a:p>
            <a:r>
              <a:rPr lang="lv-LV" sz="2400" dirty="0" smtClean="0"/>
              <a:t>Izglītības izstādes “Skola 2018” apmeklējums Ķīpsalā</a:t>
            </a:r>
          </a:p>
          <a:p>
            <a:r>
              <a:rPr lang="lv-LV" sz="2400" dirty="0" smtClean="0"/>
              <a:t>Dalība augstskolu atvērtajās durvju dienās</a:t>
            </a:r>
          </a:p>
          <a:p>
            <a:pPr>
              <a:buNone/>
            </a:pPr>
            <a:endParaRPr lang="lv-LV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10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lv-LV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Informācijas pieejamības nodrošināšana karjeras virziena izvēlei</a:t>
            </a:r>
            <a:endParaRPr lang="lv-LV" b="1" dirty="0">
              <a:solidFill>
                <a:schemeClr val="tx1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382000" cy="5105400"/>
          </a:xfrm>
        </p:spPr>
        <p:txBody>
          <a:bodyPr>
            <a:normAutofit/>
          </a:bodyPr>
          <a:lstStyle/>
          <a:p>
            <a:pPr lvl="0"/>
            <a:r>
              <a:rPr lang="lv-LV" sz="2800" dirty="0" smtClean="0">
                <a:latin typeface="Times New Roman" pitchFamily="18" charset="0"/>
                <a:cs typeface="Times New Roman" pitchFamily="18" charset="0"/>
              </a:rPr>
              <a:t>Balvu Novada pašvaldības un skolu </a:t>
            </a:r>
            <a:r>
              <a:rPr lang="lv-LV" sz="2800" dirty="0" err="1" smtClean="0">
                <a:latin typeface="Times New Roman" pitchFamily="18" charset="0"/>
                <a:cs typeface="Times New Roman" pitchFamily="18" charset="0"/>
              </a:rPr>
              <a:t>mājaslapas</a:t>
            </a:r>
            <a:r>
              <a:rPr lang="lv-LV" sz="2800" dirty="0" smtClean="0">
                <a:latin typeface="Times New Roman" pitchFamily="18" charset="0"/>
                <a:cs typeface="Times New Roman" pitchFamily="18" charset="0"/>
              </a:rPr>
              <a:t> pilnveide, ieviešot sadaļu: </a:t>
            </a:r>
            <a:r>
              <a:rPr lang="lv-LV" sz="2800" b="1" dirty="0" smtClean="0">
                <a:latin typeface="Times New Roman" pitchFamily="18" charset="0"/>
                <a:cs typeface="Times New Roman" pitchFamily="18" charset="0"/>
              </a:rPr>
              <a:t>Karjeras izglītība</a:t>
            </a:r>
            <a:r>
              <a:rPr lang="lv-LV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lv-LV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lv-LV" sz="2800" dirty="0" smtClean="0">
                <a:latin typeface="Times New Roman" pitchFamily="18" charset="0"/>
                <a:cs typeface="Times New Roman" pitchFamily="18" charset="0"/>
              </a:rPr>
              <a:t>Informācijas sagatavošana par projekta norisi laikrakstos „Balvu Novada ziņas”, “</a:t>
            </a:r>
            <a:r>
              <a:rPr lang="lv-LV" sz="2800" dirty="0" err="1" smtClean="0">
                <a:latin typeface="Times New Roman" pitchFamily="18" charset="0"/>
                <a:cs typeface="Times New Roman" pitchFamily="18" charset="0"/>
              </a:rPr>
              <a:t>Vaduguns</a:t>
            </a:r>
            <a:r>
              <a:rPr lang="lv-LV" sz="2800" dirty="0" smtClean="0">
                <a:latin typeface="Times New Roman" pitchFamily="18" charset="0"/>
                <a:cs typeface="Times New Roman" pitchFamily="18" charset="0"/>
              </a:rPr>
              <a:t>”, “Rakstiņš”, “Baltinavas vēstis”</a:t>
            </a:r>
          </a:p>
          <a:p>
            <a:pPr lvl="0"/>
            <a:endParaRPr lang="lv-LV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lv-LV" sz="2800" dirty="0" smtClean="0">
                <a:latin typeface="Times New Roman" pitchFamily="18" charset="0"/>
                <a:cs typeface="Times New Roman" pitchFamily="18" charset="0"/>
              </a:rPr>
              <a:t>Karjeras izglītības stenda papildināšana ar augstākās izglītības iestāžu informatīvajiem materiāliem, par noderīgām interneta adresēm u.c. informāciju, kas ir saistīta ar karjeras izglītību.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382000" cy="990600"/>
          </a:xfrm>
        </p:spPr>
        <p:txBody>
          <a:bodyPr/>
          <a:lstStyle/>
          <a:p>
            <a:pPr algn="ctr"/>
            <a:r>
              <a:rPr lang="lv-LV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Pozitīvas izmaiņas…</a:t>
            </a:r>
            <a:endParaRPr lang="lv-LV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228600" y="2057400"/>
            <a:ext cx="8458200" cy="4572000"/>
          </a:xfrm>
        </p:spPr>
        <p:txBody>
          <a:bodyPr>
            <a:normAutofit/>
          </a:bodyPr>
          <a:lstStyle/>
          <a:p>
            <a:pPr algn="just"/>
            <a:r>
              <a:rPr lang="lv-LV" dirty="0" smtClean="0"/>
              <a:t>Sākot ar 2018./2019.m.g., papildus sadarbības līgumā noteiktajiem izmaksu veidiem jauns izdevumu veids- </a:t>
            </a:r>
            <a:r>
              <a:rPr lang="lv-LV" b="1" u="sng" dirty="0" smtClean="0"/>
              <a:t>transporta izmaksas </a:t>
            </a:r>
            <a:r>
              <a:rPr lang="lv-LV" b="1" dirty="0" smtClean="0"/>
              <a:t>(degvielas iegāde, transportlīdzekļu noma un pakalpojumu apmaksa)</a:t>
            </a:r>
          </a:p>
          <a:p>
            <a:endParaRPr lang="lv-LV" b="1" dirty="0" smtClean="0"/>
          </a:p>
          <a:p>
            <a:endParaRPr lang="lv-LV" dirty="0" smtClean="0"/>
          </a:p>
          <a:p>
            <a:endParaRPr lang="lv-LV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snīgums">
  <a:themeElements>
    <a:clrScheme name="Taisnīgum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aisnīgums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aisnīgums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997</TotalTime>
  <Words>810</Words>
  <Application>Microsoft Office PowerPoint</Application>
  <PresentationFormat>Slaidrāde ekrānā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13</vt:i4>
      </vt:variant>
    </vt:vector>
  </HeadingPairs>
  <TitlesOfParts>
    <vt:vector size="14" baseType="lpstr">
      <vt:lpstr>Taisnīgums</vt:lpstr>
      <vt:lpstr>Atskaite par ESF projektu  “Karjeras atbalsts vispārējās un profesionālās izglītības iestādēs”  (2017.gada septembris- 2018.gada maijs)     pedagogi karjeras konsultanti: L.Ločmele                                                           A.Laurena</vt:lpstr>
      <vt:lpstr>Projektā iesaistītās izglītības iestādes</vt:lpstr>
      <vt:lpstr>Dokumentācijas veidošana</vt:lpstr>
      <vt:lpstr>Karjeras attīstības atbalsta  bezmaksas pasākumu  koordinēšana, organizēšana un vadīšana</vt:lpstr>
      <vt:lpstr>Slaids 5</vt:lpstr>
      <vt:lpstr>Karjeras attīstības atbalsta  maksas pasākumu  koordinēšana, organizēšana un vadīšana</vt:lpstr>
      <vt:lpstr>Slaids 7</vt:lpstr>
      <vt:lpstr>Informācijas pieejamības nodrošināšana karjeras virziena izvēlei</vt:lpstr>
      <vt:lpstr>Pozitīvas izmaiņas…</vt:lpstr>
      <vt:lpstr>Svarīgi!</vt:lpstr>
      <vt:lpstr>Slaids 11</vt:lpstr>
      <vt:lpstr>Slaids 12</vt:lpstr>
      <vt:lpstr>Paldies par sadarbību un atbalstu karjeras izglītības veicināšanā!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Atskaite par ESF projektu  “Karjeras atbalsts vispārējās un profesionālās izglītības iestādēs”  (2017.gada septembris- 2018.gada janvāris)</dc:title>
  <dc:creator>User</dc:creator>
  <cp:lastModifiedBy>User</cp:lastModifiedBy>
  <cp:revision>108</cp:revision>
  <dcterms:created xsi:type="dcterms:W3CDTF">2018-01-27T17:42:04Z</dcterms:created>
  <dcterms:modified xsi:type="dcterms:W3CDTF">2018-05-17T06:17:40Z</dcterms:modified>
</cp:coreProperties>
</file>